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omments/comment1.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0.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44"/>
  </p:notesMasterIdLst>
  <p:sldIdLst>
    <p:sldId id="296" r:id="rId3"/>
    <p:sldId id="760" r:id="rId4"/>
    <p:sldId id="618" r:id="rId5"/>
    <p:sldId id="638" r:id="rId6"/>
    <p:sldId id="729" r:id="rId7"/>
    <p:sldId id="926" r:id="rId8"/>
    <p:sldId id="756" r:id="rId9"/>
    <p:sldId id="858" r:id="rId10"/>
    <p:sldId id="891" r:id="rId11"/>
    <p:sldId id="892" r:id="rId12"/>
    <p:sldId id="940" r:id="rId13"/>
    <p:sldId id="955" r:id="rId14"/>
    <p:sldId id="941" r:id="rId15"/>
    <p:sldId id="885" r:id="rId16"/>
    <p:sldId id="886" r:id="rId17"/>
    <p:sldId id="913" r:id="rId18"/>
    <p:sldId id="914" r:id="rId19"/>
    <p:sldId id="927" r:id="rId20"/>
    <p:sldId id="951" r:id="rId21"/>
    <p:sldId id="970" r:id="rId22"/>
    <p:sldId id="918" r:id="rId23"/>
    <p:sldId id="919" r:id="rId24"/>
    <p:sldId id="920" r:id="rId25"/>
    <p:sldId id="921" r:id="rId26"/>
    <p:sldId id="956" r:id="rId27"/>
    <p:sldId id="957" r:id="rId28"/>
    <p:sldId id="959" r:id="rId29"/>
    <p:sldId id="958" r:id="rId30"/>
    <p:sldId id="952" r:id="rId31"/>
    <p:sldId id="971" r:id="rId32"/>
    <p:sldId id="725" r:id="rId33"/>
    <p:sldId id="847" r:id="rId34"/>
    <p:sldId id="968" r:id="rId35"/>
    <p:sldId id="960" r:id="rId36"/>
    <p:sldId id="965" r:id="rId37"/>
    <p:sldId id="930" r:id="rId38"/>
    <p:sldId id="967" r:id="rId39"/>
    <p:sldId id="969" r:id="rId40"/>
    <p:sldId id="759" r:id="rId41"/>
    <p:sldId id="726" r:id="rId42"/>
    <p:sldId id="262"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29"/>
            <p14:sldId id="926"/>
            <p14:sldId id="756"/>
            <p14:sldId id="858"/>
            <p14:sldId id="891"/>
            <p14:sldId id="892"/>
            <p14:sldId id="940"/>
            <p14:sldId id="955"/>
            <p14:sldId id="941"/>
            <p14:sldId id="885"/>
            <p14:sldId id="886"/>
            <p14:sldId id="913"/>
            <p14:sldId id="914"/>
            <p14:sldId id="927"/>
            <p14:sldId id="951"/>
            <p14:sldId id="970"/>
            <p14:sldId id="918"/>
            <p14:sldId id="919"/>
            <p14:sldId id="920"/>
            <p14:sldId id="921"/>
            <p14:sldId id="956"/>
            <p14:sldId id="957"/>
            <p14:sldId id="959"/>
            <p14:sldId id="958"/>
            <p14:sldId id="952"/>
            <p14:sldId id="971"/>
            <p14:sldId id="725"/>
            <p14:sldId id="847"/>
            <p14:sldId id="968"/>
            <p14:sldId id="960"/>
            <p14:sldId id="965"/>
            <p14:sldId id="930"/>
            <p14:sldId id="967"/>
            <p14:sldId id="969"/>
            <p14:sldId id="759"/>
            <p14:sldId id="726"/>
            <p14:sldId id="2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cmAuthor id="1" name="Microsoft Office 用户" initials="Microsof" lastIdx="2" clrIdx="0"/>
  <p:cmAuthor id="8" name="Microsoft Office 用户" initials="Microsof [8]" lastIdx="1" clrIdx="7"/>
  <p:cmAuthor id="2" name="Microsoft Office 用户" initials="Microsof [2]" lastIdx="1" clrIdx="1"/>
  <p:cmAuthor id="9" name="Microsoft Office 用户" initials="Microsof [9]" lastIdx="1" clrIdx="8"/>
  <p:cmAuthor id="3" name="Microsoft Office 用户" initials="Microsof [3]" lastIdx="1" clrIdx="2"/>
  <p:cmAuthor id="4" name="Microsoft Office 用户" initials="Microsof [4]" lastIdx="4" clrIdx="3"/>
  <p:cmAuthor id="5" name="Microsoft Office 用户" initials="Microsof [5]" lastIdx="1" clrIdx="4"/>
  <p:cmAuthor id="6" name="Microsoft Office 用户" initials="Microsof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376092"/>
    <a:srgbClr val="F98A28"/>
    <a:srgbClr val="33A8C7"/>
    <a:srgbClr val="FFFF00"/>
    <a:srgbClr val="FFFFFF"/>
    <a:srgbClr val="EEEEEE"/>
    <a:srgbClr val="F2F2F2"/>
    <a:srgbClr val="F7F7F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8" autoAdjust="0"/>
    <p:restoredTop sz="68196" autoAdjust="0"/>
  </p:normalViewPr>
  <p:slideViewPr>
    <p:cSldViewPr>
      <p:cViewPr>
        <p:scale>
          <a:sx n="66" d="100"/>
          <a:sy n="66" d="100"/>
        </p:scale>
        <p:origin x="1662" y="600"/>
      </p:cViewPr>
      <p:guideLst>
        <p:guide orient="horz" pos="2160"/>
        <p:guide pos="2880"/>
      </p:guideLst>
    </p:cSldViewPr>
  </p:slideViewPr>
  <p:outlineViewPr>
    <p:cViewPr>
      <p:scale>
        <a:sx n="33" d="100"/>
        <a:sy n="33" d="100"/>
      </p:scale>
      <p:origin x="0" y="-3174"/>
    </p:cViewPr>
  </p:outlineViewPr>
  <p:notesTextViewPr>
    <p:cViewPr>
      <p:scale>
        <a:sx n="125" d="100"/>
        <a:sy n="125" d="100"/>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30T09:54:44.758" idx="2">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325A3985-4B9B-49D4-98A2-FED433F78CCA}" type="presOf" srcId="{09FEEF98-66D8-4266-9535-59667BCA2E50}" destId="{D7A831F6-224E-4255-B33E-DD2359E3B625}" srcOrd="0" destOrd="0" presId="urn:microsoft.com/office/officeart/2005/8/layout/vList2"/>
    <dgm:cxn modelId="{7AA89391-72D2-44ED-93B0-C828064DACCD}" type="presOf" srcId="{FE0B8CEE-7931-4C6C-ABAD-786E9B835F96}" destId="{25B85B47-B55F-40A6-95E0-5ED6A9B870BF}" srcOrd="0" destOrd="0" presId="urn:microsoft.com/office/officeart/2005/8/layout/vList2"/>
    <dgm:cxn modelId="{F60F51DF-5B2E-4888-BC32-02F717A43F93}" type="presOf" srcId="{A6AD3BAA-9012-48AF-8113-54AD8DB43514}" destId="{E31A7A90-9CD5-4F7D-BB1D-2BA0EB5BD2C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prstClr val="white">
            <a:lumMod val="65000"/>
          </a:prstClr>
        </a:solidFill>
        <a:ln w="25400" cap="flat" cmpd="sng" algn="ctr">
          <a:solidFill>
            <a:prstClr val="white">
              <a:hueOff val="0"/>
              <a:satOff val="0"/>
              <a:lumOff val="0"/>
              <a:alphaOff val="0"/>
            </a:prstClr>
          </a:solidFill>
          <a:prstDash val="solid"/>
        </a:ln>
        <a:effectLst/>
      </dgm:spPr>
      <dgm:t>
        <a:bodyPr spcFirstLastPara="0" vert="horz" wrap="square" lIns="873181"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chemeClr val="bg1">
                  <a:lumMod val="85000"/>
                </a:schemeClr>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24B7E5F-6C5E-47CF-BA51-2621B39AA5EE}">
      <dgm:prSet custT="1"/>
      <dgm:spPr/>
      <dgm:t>
        <a:bodyPr/>
        <a:lstStyle/>
        <a:p>
          <a:r>
            <a:rPr lang="zh-CN" altLang="en-US" sz="1600" b="1" dirty="0">
              <a:solidFill>
                <a:srgbClr val="FF0000"/>
              </a:solidFill>
            </a:rPr>
            <a:t>结合材料多尺度属性的分而治之的机器学习方法预测蠕变寿命</a:t>
          </a:r>
        </a:p>
      </dgm:t>
    </dgm:pt>
    <dgm:pt modelId="{10DBF881-C420-42B7-9325-0609C2158D28}" type="parTrans" cxnId="{576294AA-52FB-4CB6-A524-5C4D1EA0E5D6}">
      <dgm:prSet/>
      <dgm:spPr/>
      <dgm:t>
        <a:bodyPr/>
        <a:lstStyle/>
        <a:p>
          <a:endParaRPr lang="zh-CN" altLang="en-US"/>
        </a:p>
      </dgm:t>
    </dgm:pt>
    <dgm:pt modelId="{90CB70DF-53ED-430E-8BE7-9E71DF8D6BEB}" type="sibTrans" cxnId="{576294AA-52FB-4CB6-A524-5C4D1EA0E5D6}">
      <dgm:prSet/>
      <dgm:spPr/>
      <dgm:t>
        <a:bodyPr/>
        <a:lstStyle/>
        <a:p>
          <a:endParaRPr lang="zh-CN" altLang="en-US"/>
        </a:p>
      </dgm:t>
    </dgm:pt>
    <dgm:pt modelId="{A95F19A8-8F15-4399-A733-8F588AFFB7F1}">
      <dgm:prSet custT="1"/>
      <dgm:spPr/>
      <dgm:t>
        <a:bodyPr/>
        <a:lstStyle/>
        <a:p>
          <a:endParaRPr lang="zh-CN" altLang="en-US" sz="1600" b="1" dirty="0">
            <a:solidFill>
              <a:srgbClr val="FF0000"/>
            </a:solidFill>
          </a:endParaRPr>
        </a:p>
      </dgm:t>
    </dgm:pt>
    <dgm:pt modelId="{CFF8834F-32D3-4A3E-B248-5788027CF4AB}" type="parTrans" cxnId="{3AA593E4-08F0-4750-9F4E-40AAB752A5BF}">
      <dgm:prSet/>
      <dgm:spPr/>
      <dgm:t>
        <a:bodyPr/>
        <a:lstStyle/>
        <a:p>
          <a:endParaRPr lang="zh-CN" altLang="en-US"/>
        </a:p>
      </dgm:t>
    </dgm:pt>
    <dgm:pt modelId="{FA030492-39A8-4BAF-9297-30262C0DFC3F}" type="sibTrans" cxnId="{3AA593E4-08F0-4750-9F4E-40AAB752A5BF}">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a:xfrm>
          <a:off x="763146" y="558522"/>
          <a:ext cx="5749272" cy="1083096"/>
        </a:xfrm>
        <a:prstGeom prst="rect">
          <a:avLst/>
        </a:prstGeom>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78B2261D-674F-4078-8741-8391B922C710}" type="presOf" srcId="{A95F19A8-8F15-4399-A733-8F588AFFB7F1}" destId="{C6F21890-3A6C-4602-8FCF-0C96D1F700E9}" srcOrd="0" destOrd="3"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0D7DC292-F747-431E-9A2C-D14140752D73}" srcId="{8D427307-CEAF-4DD7-BB85-8785E2DCDB7F}" destId="{D91B23D0-43B5-4C6B-BF71-684C58D6394F}" srcOrd="0" destOrd="0" parTransId="{57F29065-E162-4208-AC61-5EF590A06F6B}" sibTransId="{F8024E43-F817-471D-8AB8-67323A7C0293}"/>
    <dgm:cxn modelId="{563E5097-65A3-4EEA-B06A-2B72EBA56FEE}" type="presOf" srcId="{624B7E5F-6C5E-47CF-BA51-2621B39AA5EE}" destId="{C6F21890-3A6C-4602-8FCF-0C96D1F700E9}" srcOrd="0" destOrd="2"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576294AA-52FB-4CB6-A524-5C4D1EA0E5D6}" srcId="{8D427307-CEAF-4DD7-BB85-8785E2DCDB7F}" destId="{624B7E5F-6C5E-47CF-BA51-2621B39AA5EE}" srcOrd="1" destOrd="0" parTransId="{10DBF881-C420-42B7-9325-0609C2158D28}" sibTransId="{90CB70DF-53ED-430E-8BE7-9E71DF8D6BEB}"/>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3AA593E4-08F0-4750-9F4E-40AAB752A5BF}" srcId="{8D427307-CEAF-4DD7-BB85-8785E2DCDB7F}" destId="{A95F19A8-8F15-4399-A733-8F588AFFB7F1}" srcOrd="2" destOrd="0" parTransId="{CFF8834F-32D3-4A3E-B248-5788027CF4AB}" sibTransId="{FA030492-39A8-4BAF-9297-30262C0DFC3F}"/>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pt>
    <dgm:pt modelId="{ACDA8352-C935-4395-A1ED-363F3D3463B7}" type="pres">
      <dgm:prSet presAssocID="{0DB4C500-93C1-4CE4-AC56-6DD2FAE06FFE}" presName="rootConnector" presStyleLbl="node1" presStyleIdx="0" presStyleCnt="3"/>
      <dgm:spPr/>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pt>
    <dgm:pt modelId="{DA89D0B9-4088-4B1F-BA45-49A961AF3E62}" type="pres">
      <dgm:prSet presAssocID="{2B1A0796-63CE-4E96-9C4C-E6B3CA4669EB}" presName="childText" presStyleLbl="bgAcc1" presStyleIdx="0" presStyleCnt="6">
        <dgm:presLayoutVars>
          <dgm:bulletEnabled val="1"/>
        </dgm:presLayoutVars>
      </dgm:prSet>
      <dgm:spPr/>
    </dgm:pt>
    <dgm:pt modelId="{85FD7CF3-84BF-4E34-B90F-F20EB29CCB5F}" type="pres">
      <dgm:prSet presAssocID="{91754EBC-0421-4EA7-BAD6-989EEBD5CEE6}" presName="Name13" presStyleLbl="parChTrans1D2" presStyleIdx="1" presStyleCnt="6"/>
      <dgm:spPr/>
    </dgm:pt>
    <dgm:pt modelId="{D6D0C84B-22FC-4FA7-8096-4ECF2B94127E}" type="pres">
      <dgm:prSet presAssocID="{905714E7-D3D1-4916-886E-DC6E1FF73A16}" presName="childText" presStyleLbl="bgAcc1" presStyleIdx="1" presStyleCnt="6">
        <dgm:presLayoutVars>
          <dgm:bulletEnabled val="1"/>
        </dgm:presLayoutVars>
      </dgm:prSet>
      <dgm:spPr/>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pt>
    <dgm:pt modelId="{DA7FEB6A-E6E1-4B2E-94AC-17763021845B}" type="pres">
      <dgm:prSet presAssocID="{21C51405-76E8-4A00-845A-86800666BB67}" presName="rootConnector" presStyleLbl="node1" presStyleIdx="1" presStyleCnt="3"/>
      <dgm:spPr/>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pt>
    <dgm:pt modelId="{446E69E0-5647-45F4-A910-5F42E67674DE}" type="pres">
      <dgm:prSet presAssocID="{5BBEADFB-A26D-48B4-975E-C1D4E01E260D}" presName="childText" presStyleLbl="bgAcc1" presStyleIdx="2" presStyleCnt="6">
        <dgm:presLayoutVars>
          <dgm:bulletEnabled val="1"/>
        </dgm:presLayoutVars>
      </dgm:prSet>
      <dgm:spPr/>
    </dgm:pt>
    <dgm:pt modelId="{71580D6D-C17D-4923-94E4-94BC22B40C7A}" type="pres">
      <dgm:prSet presAssocID="{2DC0D404-4DFC-491C-B95B-724920B420A3}" presName="Name13" presStyleLbl="parChTrans1D2" presStyleIdx="3" presStyleCnt="6"/>
      <dgm:spPr/>
    </dgm:pt>
    <dgm:pt modelId="{54B080BA-24F3-4EA2-94A5-0DEF720DC6C4}" type="pres">
      <dgm:prSet presAssocID="{C56580E1-8BC4-4F33-9F2B-5F2E13A105A0}" presName="childText" presStyleLbl="bgAcc1" presStyleIdx="3" presStyleCnt="6">
        <dgm:presLayoutVars>
          <dgm:bulletEnabled val="1"/>
        </dgm:presLayoutVars>
      </dgm:prSet>
      <dgm:spPr/>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pt>
    <dgm:pt modelId="{CDC1F74C-3BD6-4589-A537-1D8419AA4251}" type="pres">
      <dgm:prSet presAssocID="{DCC8A619-A2A6-4B91-AB49-1D64A6E26C15}" presName="rootConnector" presStyleLbl="node1" presStyleIdx="2" presStyleCnt="3"/>
      <dgm:spPr/>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pt>
    <dgm:pt modelId="{2810B4B2-87FE-42C0-808C-A3800A81EF25}" type="pres">
      <dgm:prSet presAssocID="{94237239-E2AD-412D-83B5-47475A3443C5}" presName="childText" presStyleLbl="bgAcc1" presStyleIdx="4" presStyleCnt="6">
        <dgm:presLayoutVars>
          <dgm:bulletEnabled val="1"/>
        </dgm:presLayoutVars>
      </dgm:prSet>
      <dgm:spPr/>
    </dgm:pt>
    <dgm:pt modelId="{91EE09D6-B260-412B-A806-528785525829}" type="pres">
      <dgm:prSet presAssocID="{5DDE0134-6DA6-4DC7-8494-7F57ED4EB05C}" presName="Name13" presStyleLbl="parChTrans1D2" presStyleIdx="5" presStyleCnt="6"/>
      <dgm:spPr/>
    </dgm:pt>
    <dgm:pt modelId="{E2A11D60-F863-4F86-810C-40CEA3ED63C6}" type="pres">
      <dgm:prSet presAssocID="{4D032C26-803F-4E1C-864A-6B0EA0993CFC}" presName="childText" presStyleLbl="bgAcc1" presStyleIdx="5" presStyleCnt="6">
        <dgm:presLayoutVars>
          <dgm:bulletEnabled val="1"/>
        </dgm:presLayoutVars>
      </dgm:prSet>
      <dgm:spPr/>
    </dgm:pt>
  </dgm:ptLst>
  <dgm:cxnLst>
    <dgm:cxn modelId="{65A7761C-E32D-4D31-80FC-0EA66BB6DF6A}" type="presOf" srcId="{5BBEADFB-A26D-48B4-975E-C1D4E01E260D}" destId="{446E69E0-5647-45F4-A910-5F42E67674DE}" srcOrd="0" destOrd="0" presId="urn:microsoft.com/office/officeart/2005/8/layout/hierarchy3"/>
    <dgm:cxn modelId="{94C3F122-C84B-422B-B9E6-6CFD1A3BCE13}" type="presOf" srcId="{8D42EC4D-7F27-4A8C-B61C-9A6F05BA267F}" destId="{9A970488-2247-4EB7-A492-AEAA6C8FA329}" srcOrd="0" destOrd="0" presId="urn:microsoft.com/office/officeart/2005/8/layout/hierarchy3"/>
    <dgm:cxn modelId="{51D95B23-E6D1-45A8-AE17-2A637A4FA31A}" type="presOf" srcId="{4D032C26-803F-4E1C-864A-6B0EA0993CFC}" destId="{E2A11D60-F863-4F86-810C-40CEA3ED63C6}" srcOrd="0" destOrd="0" presId="urn:microsoft.com/office/officeart/2005/8/layout/hierarchy3"/>
    <dgm:cxn modelId="{49D01024-2CD1-48C3-AA05-F58F880F31E4}" type="presOf" srcId="{0DB4C500-93C1-4CE4-AC56-6DD2FAE06FFE}" destId="{ACDA8352-C935-4395-A1ED-363F3D3463B7}" srcOrd="1"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D87AC237-42A5-40B6-89C0-38A55D3469DF}" type="presOf" srcId="{62FFC75B-D0CF-42C1-8782-6232026BCEE9}" destId="{423306B9-6C0F-40E8-8797-AC413DB05B7C}" srcOrd="0" destOrd="0" presId="urn:microsoft.com/office/officeart/2005/8/layout/hierarchy3"/>
    <dgm:cxn modelId="{97AA6238-AEE6-4213-934F-6E7CE64256A1}" type="presOf" srcId="{2DC0D404-4DFC-491C-B95B-724920B420A3}" destId="{71580D6D-C17D-4923-94E4-94BC22B40C7A}"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EA69C36C-B557-4059-9D8A-2A1AFCBEE79E}" type="presOf" srcId="{94237239-E2AD-412D-83B5-47475A3443C5}" destId="{2810B4B2-87FE-42C0-808C-A3800A81EF25}"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34F4B455-DD1B-452C-A0F5-ECB5C817BACD}" type="presOf" srcId="{21C51405-76E8-4A00-845A-86800666BB67}" destId="{DA7FEB6A-E6E1-4B2E-94AC-17763021845B}" srcOrd="1" destOrd="0" presId="urn:microsoft.com/office/officeart/2005/8/layout/hierarchy3"/>
    <dgm:cxn modelId="{DF790A7A-2465-4698-A162-C98E50797E4B}" type="presOf" srcId="{21C51405-76E8-4A00-845A-86800666BB67}" destId="{92746ED9-4F62-47FF-BAB1-3ED559BE362E}"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DE1F285-DF0D-4774-9190-607282CFEE8C}" srcId="{21C51405-76E8-4A00-845A-86800666BB67}" destId="{5BBEADFB-A26D-48B4-975E-C1D4E01E260D}" srcOrd="0" destOrd="0" parTransId="{8D42EC4D-7F27-4A8C-B61C-9A6F05BA267F}" sibTransId="{620A30E5-D11D-4D6A-A084-63947F505A1A}"/>
    <dgm:cxn modelId="{F2B77587-ED0B-4AD2-B5D6-97EE31A7C4A1}" type="presOf" srcId="{905714E7-D3D1-4916-886E-DC6E1FF73A16}" destId="{D6D0C84B-22FC-4FA7-8096-4ECF2B94127E}" srcOrd="0" destOrd="0" presId="urn:microsoft.com/office/officeart/2005/8/layout/hierarchy3"/>
    <dgm:cxn modelId="{44CAE48E-8414-4FB7-BDD5-108B8BA16F4D}" type="presOf" srcId="{2B1A0796-63CE-4E96-9C4C-E6B3CA4669EB}" destId="{DA89D0B9-4088-4B1F-BA45-49A961AF3E62}"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DC102C96-13AE-4753-8784-C42C83C6A74A}" type="presOf" srcId="{C56580E1-8BC4-4F33-9F2B-5F2E13A105A0}" destId="{54B080BA-24F3-4EA2-94A5-0DEF720DC6C4}" srcOrd="0" destOrd="0" presId="urn:microsoft.com/office/officeart/2005/8/layout/hierarchy3"/>
    <dgm:cxn modelId="{6E6950A2-8AB7-46EE-B48E-3F7E7E310A9F}" type="presOf" srcId="{C7707E2C-2F2A-4CEE-AA33-D0C89E9EABEB}" destId="{660A3C24-5BAF-4B03-B030-D64B68CAD622}" srcOrd="0"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3E0304B1-DD13-4613-A980-C638A477F2E7}" type="presOf" srcId="{DCC8A619-A2A6-4B91-AB49-1D64A6E26C15}" destId="{CDC1F74C-3BD6-4589-A537-1D8419AA4251}" srcOrd="1" destOrd="0" presId="urn:microsoft.com/office/officeart/2005/8/layout/hierarchy3"/>
    <dgm:cxn modelId="{F005E1B3-EE1D-4450-8DC7-328622F9940E}" type="presOf" srcId="{DCC8A619-A2A6-4B91-AB49-1D64A6E26C15}" destId="{F94DC143-015A-4398-BC8D-FCC089A81638}" srcOrd="0" destOrd="0" presId="urn:microsoft.com/office/officeart/2005/8/layout/hierarchy3"/>
    <dgm:cxn modelId="{2C0C3EC3-CAE6-4D0E-8312-FDD335C40B1A}" type="presOf" srcId="{91754EBC-0421-4EA7-BAD6-989EEBD5CEE6}" destId="{85FD7CF3-84BF-4E34-B90F-F20EB29CCB5F}" srcOrd="0"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FA6577D3-5039-4A43-B3A2-1050A62B91FC}" srcId="{DCC8A619-A2A6-4B91-AB49-1D64A6E26C15}" destId="{4D032C26-803F-4E1C-864A-6B0EA0993CFC}" srcOrd="1" destOrd="0" parTransId="{5DDE0134-6DA6-4DC7-8494-7F57ED4EB05C}" sibTransId="{B2691EF0-B918-442D-A9DD-C15B49E5F637}"/>
    <dgm:cxn modelId="{C85D0CDC-B6B4-48DC-AE41-76567B64E6E1}" type="presOf" srcId="{6A880E6D-DCE9-497A-B26E-EC2134FC4437}" destId="{0A19F72D-6CA7-497D-AE63-81944D703DF1}" srcOrd="0" destOrd="0" presId="urn:microsoft.com/office/officeart/2005/8/layout/hierarchy3"/>
    <dgm:cxn modelId="{716CA3E1-72DF-4AC3-B4B0-AC26637229F6}" type="presOf" srcId="{0DB4C500-93C1-4CE4-AC56-6DD2FAE06FFE}" destId="{2122DD0E-AB83-4413-BC1E-F9D93DCEE517}" srcOrd="0" destOrd="0" presId="urn:microsoft.com/office/officeart/2005/8/layout/hierarchy3"/>
    <dgm:cxn modelId="{9217A4F6-F5D9-4904-A43B-DAB2B428BD2C}" type="presOf" srcId="{5DDE0134-6DA6-4DC7-8494-7F57ED4EB05C}" destId="{91EE09D6-B260-412B-A806-528785525829}" srcOrd="0" destOrd="0" presId="urn:microsoft.com/office/officeart/2005/8/layout/hierarchy3"/>
    <dgm:cxn modelId="{D62C3CE4-A187-4977-8449-44142BEB05A5}" type="presParOf" srcId="{423306B9-6C0F-40E8-8797-AC413DB05B7C}" destId="{43259CBC-8528-45DF-B7BB-1C263489412C}" srcOrd="0" destOrd="0" presId="urn:microsoft.com/office/officeart/2005/8/layout/hierarchy3"/>
    <dgm:cxn modelId="{4DCEECD3-2080-4C88-85D1-A545EFE9EFA4}" type="presParOf" srcId="{43259CBC-8528-45DF-B7BB-1C263489412C}" destId="{86660FFC-531D-440F-BF16-49F2DCF07CFB}" srcOrd="0" destOrd="0" presId="urn:microsoft.com/office/officeart/2005/8/layout/hierarchy3"/>
    <dgm:cxn modelId="{DA841EA4-81E3-422E-9872-D804A6E771EC}" type="presParOf" srcId="{86660FFC-531D-440F-BF16-49F2DCF07CFB}" destId="{2122DD0E-AB83-4413-BC1E-F9D93DCEE517}" srcOrd="0" destOrd="0" presId="urn:microsoft.com/office/officeart/2005/8/layout/hierarchy3"/>
    <dgm:cxn modelId="{C8420C10-6B6E-4E8E-B4F4-148C91BEB4F2}" type="presParOf" srcId="{86660FFC-531D-440F-BF16-49F2DCF07CFB}" destId="{ACDA8352-C935-4395-A1ED-363F3D3463B7}" srcOrd="1" destOrd="0" presId="urn:microsoft.com/office/officeart/2005/8/layout/hierarchy3"/>
    <dgm:cxn modelId="{1D603D4E-E5A1-4926-9D14-083549510916}" type="presParOf" srcId="{43259CBC-8528-45DF-B7BB-1C263489412C}" destId="{C98EE6A4-7B0E-40C3-9965-831FD6224565}" srcOrd="1" destOrd="0" presId="urn:microsoft.com/office/officeart/2005/8/layout/hierarchy3"/>
    <dgm:cxn modelId="{9A3E4319-51CA-456F-8141-D4EEFC6E101F}" type="presParOf" srcId="{C98EE6A4-7B0E-40C3-9965-831FD6224565}" destId="{660A3C24-5BAF-4B03-B030-D64B68CAD622}" srcOrd="0" destOrd="0" presId="urn:microsoft.com/office/officeart/2005/8/layout/hierarchy3"/>
    <dgm:cxn modelId="{4843F4C0-9CB6-40E5-8122-E061AAB92A10}" type="presParOf" srcId="{C98EE6A4-7B0E-40C3-9965-831FD6224565}" destId="{DA89D0B9-4088-4B1F-BA45-49A961AF3E62}" srcOrd="1" destOrd="0" presId="urn:microsoft.com/office/officeart/2005/8/layout/hierarchy3"/>
    <dgm:cxn modelId="{9BCF1608-102B-4A9B-BD85-644795669516}" type="presParOf" srcId="{C98EE6A4-7B0E-40C3-9965-831FD6224565}" destId="{85FD7CF3-84BF-4E34-B90F-F20EB29CCB5F}" srcOrd="2" destOrd="0" presId="urn:microsoft.com/office/officeart/2005/8/layout/hierarchy3"/>
    <dgm:cxn modelId="{87E738B2-07FC-459E-843F-E6A896F015F2}" type="presParOf" srcId="{C98EE6A4-7B0E-40C3-9965-831FD6224565}" destId="{D6D0C84B-22FC-4FA7-8096-4ECF2B94127E}" srcOrd="3" destOrd="0" presId="urn:microsoft.com/office/officeart/2005/8/layout/hierarchy3"/>
    <dgm:cxn modelId="{CCE3D8BA-EC10-411F-AE84-98ED8DB5D651}" type="presParOf" srcId="{423306B9-6C0F-40E8-8797-AC413DB05B7C}" destId="{FDE64862-A61F-4E74-9C3F-981C72F8F80A}" srcOrd="1" destOrd="0" presId="urn:microsoft.com/office/officeart/2005/8/layout/hierarchy3"/>
    <dgm:cxn modelId="{47734BA9-840C-4D10-8951-96DC5EDE3534}" type="presParOf" srcId="{FDE64862-A61F-4E74-9C3F-981C72F8F80A}" destId="{27509FA1-32BF-4AB7-A7D5-3BB42E5BE98A}" srcOrd="0" destOrd="0" presId="urn:microsoft.com/office/officeart/2005/8/layout/hierarchy3"/>
    <dgm:cxn modelId="{EC67226D-8CDB-4BE6-9699-E515FB1ECF6E}" type="presParOf" srcId="{27509FA1-32BF-4AB7-A7D5-3BB42E5BE98A}" destId="{92746ED9-4F62-47FF-BAB1-3ED559BE362E}" srcOrd="0" destOrd="0" presId="urn:microsoft.com/office/officeart/2005/8/layout/hierarchy3"/>
    <dgm:cxn modelId="{64A59C4D-9124-485A-B0E4-5F7ECB461916}" type="presParOf" srcId="{27509FA1-32BF-4AB7-A7D5-3BB42E5BE98A}" destId="{DA7FEB6A-E6E1-4B2E-94AC-17763021845B}" srcOrd="1" destOrd="0" presId="urn:microsoft.com/office/officeart/2005/8/layout/hierarchy3"/>
    <dgm:cxn modelId="{9FE80D5D-0E1D-4486-BD8D-C7AA77316F28}" type="presParOf" srcId="{FDE64862-A61F-4E74-9C3F-981C72F8F80A}" destId="{E43D3BC4-380D-4548-A68D-96E1FFC4274F}" srcOrd="1" destOrd="0" presId="urn:microsoft.com/office/officeart/2005/8/layout/hierarchy3"/>
    <dgm:cxn modelId="{C53AFB2E-4E40-4C52-AF41-2687B85941BD}" type="presParOf" srcId="{E43D3BC4-380D-4548-A68D-96E1FFC4274F}" destId="{9A970488-2247-4EB7-A492-AEAA6C8FA329}" srcOrd="0" destOrd="0" presId="urn:microsoft.com/office/officeart/2005/8/layout/hierarchy3"/>
    <dgm:cxn modelId="{91D9A10E-0665-4E93-AF8C-F3437EE8024C}" type="presParOf" srcId="{E43D3BC4-380D-4548-A68D-96E1FFC4274F}" destId="{446E69E0-5647-45F4-A910-5F42E67674DE}" srcOrd="1" destOrd="0" presId="urn:microsoft.com/office/officeart/2005/8/layout/hierarchy3"/>
    <dgm:cxn modelId="{088E04F3-E8ED-41C8-8050-7699A982DBAF}" type="presParOf" srcId="{E43D3BC4-380D-4548-A68D-96E1FFC4274F}" destId="{71580D6D-C17D-4923-94E4-94BC22B40C7A}" srcOrd="2" destOrd="0" presId="urn:microsoft.com/office/officeart/2005/8/layout/hierarchy3"/>
    <dgm:cxn modelId="{D635BCD8-30CE-4691-B9A7-1323FE79B41A}" type="presParOf" srcId="{E43D3BC4-380D-4548-A68D-96E1FFC4274F}" destId="{54B080BA-24F3-4EA2-94A5-0DEF720DC6C4}" srcOrd="3" destOrd="0" presId="urn:microsoft.com/office/officeart/2005/8/layout/hierarchy3"/>
    <dgm:cxn modelId="{8A9ED502-7B07-4B9C-B2AC-367C3F34B1E5}" type="presParOf" srcId="{423306B9-6C0F-40E8-8797-AC413DB05B7C}" destId="{B7414F99-2121-4C9A-9E17-80000F8A3EEB}" srcOrd="2" destOrd="0" presId="urn:microsoft.com/office/officeart/2005/8/layout/hierarchy3"/>
    <dgm:cxn modelId="{327E0A39-AC72-41C4-8B1E-4DDAE36083F2}" type="presParOf" srcId="{B7414F99-2121-4C9A-9E17-80000F8A3EEB}" destId="{3AB4A62A-7CC0-41C4-A6D7-C408924CFEF5}" srcOrd="0" destOrd="0" presId="urn:microsoft.com/office/officeart/2005/8/layout/hierarchy3"/>
    <dgm:cxn modelId="{DC8B8BF5-E185-4176-BB6B-DB3977BCA463}" type="presParOf" srcId="{3AB4A62A-7CC0-41C4-A6D7-C408924CFEF5}" destId="{F94DC143-015A-4398-BC8D-FCC089A81638}" srcOrd="0" destOrd="0" presId="urn:microsoft.com/office/officeart/2005/8/layout/hierarchy3"/>
    <dgm:cxn modelId="{8625A94C-CD94-42CA-8B5D-D6B5C27E5762}" type="presParOf" srcId="{3AB4A62A-7CC0-41C4-A6D7-C408924CFEF5}" destId="{CDC1F74C-3BD6-4589-A537-1D8419AA4251}" srcOrd="1" destOrd="0" presId="urn:microsoft.com/office/officeart/2005/8/layout/hierarchy3"/>
    <dgm:cxn modelId="{09203363-1C31-4A8B-B446-49AC6A80A510}" type="presParOf" srcId="{B7414F99-2121-4C9A-9E17-80000F8A3EEB}" destId="{D4EB4989-C817-4B6B-B5DC-6E891C7832E2}" srcOrd="1" destOrd="0" presId="urn:microsoft.com/office/officeart/2005/8/layout/hierarchy3"/>
    <dgm:cxn modelId="{1A35A301-75C0-4AC7-BF8C-2CC683DA0529}" type="presParOf" srcId="{D4EB4989-C817-4B6B-B5DC-6E891C7832E2}" destId="{0A19F72D-6CA7-497D-AE63-81944D703DF1}" srcOrd="0" destOrd="0" presId="urn:microsoft.com/office/officeart/2005/8/layout/hierarchy3"/>
    <dgm:cxn modelId="{04367738-8FD6-410D-83F9-3861CFE12EA2}" type="presParOf" srcId="{D4EB4989-C817-4B6B-B5DC-6E891C7832E2}" destId="{2810B4B2-87FE-42C0-808C-A3800A81EF25}" srcOrd="1" destOrd="0" presId="urn:microsoft.com/office/officeart/2005/8/layout/hierarchy3"/>
    <dgm:cxn modelId="{DEDE7452-B462-436E-B873-A6239ABEA53D}" type="presParOf" srcId="{D4EB4989-C817-4B6B-B5DC-6E891C7832E2}" destId="{91EE09D6-B260-412B-A806-528785525829}" srcOrd="2" destOrd="0" presId="urn:microsoft.com/office/officeart/2005/8/layout/hierarchy3"/>
    <dgm:cxn modelId="{0B542A0E-5BA8-4279-A8DB-E14933219E40}"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学习样本构造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新属性构造</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B35C3F5F-C37F-4E41-8CC7-94B70D656EAB}">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样本归一化</a:t>
          </a:r>
        </a:p>
      </dgm:t>
    </dgm:pt>
    <dgm:pt modelId="{8ABA640D-B255-4FA9-9678-12D9DF0A7229}" type="parTrans" cxnId="{36D7FB37-CA63-4A35-BCEB-E162C7BCE339}">
      <dgm:prSet/>
      <dgm:spPr/>
      <dgm:t>
        <a:bodyPr/>
        <a:lstStyle/>
        <a:p>
          <a:endParaRPr lang="zh-CN" altLang="en-US"/>
        </a:p>
      </dgm:t>
    </dgm:pt>
    <dgm:pt modelId="{CE085A92-E06C-42C4-91E4-41E268A0F4F9}" type="sibTrans" cxnId="{36D7FB37-CA63-4A35-BCEB-E162C7BCE339}">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pt>
    <dgm:pt modelId="{AC90F83E-9614-48A9-966B-306E12A859FB}" type="pres">
      <dgm:prSet presAssocID="{FA1A5507-5FE6-4194-8561-B2A3E43EC8EF}" presName="parSh" presStyleLbl="node1" presStyleIdx="0" presStyleCnt="3"/>
      <dgm:spPr/>
    </dgm:pt>
    <dgm:pt modelId="{882AAB93-9174-4C85-BA68-ED05BFC340F9}" type="pres">
      <dgm:prSet presAssocID="{FA1A5507-5FE6-4194-8561-B2A3E43EC8EF}" presName="desTx" presStyleLbl="fgAcc1" presStyleIdx="0" presStyleCnt="3">
        <dgm:presLayoutVars>
          <dgm:bulletEnabled val="1"/>
        </dgm:presLayoutVars>
      </dgm:prSet>
      <dgm:spPr/>
    </dgm:pt>
    <dgm:pt modelId="{F1B64CA7-938F-4B73-9595-7BA3E9F58CA4}" type="pres">
      <dgm:prSet presAssocID="{8CC71BC1-6B57-49BE-A325-93FCB067E879}" presName="sibTrans" presStyleLbl="sibTrans2D1" presStyleIdx="0" presStyleCnt="2"/>
      <dgm:spPr/>
    </dgm:pt>
    <dgm:pt modelId="{3455D4AC-B1EA-4E4B-AF11-68854EE8204B}" type="pres">
      <dgm:prSet presAssocID="{8CC71BC1-6B57-49BE-A325-93FCB067E879}" presName="connTx" presStyleLbl="sibTrans2D1" presStyleIdx="0" presStyleCnt="2"/>
      <dgm:spPr/>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pt>
    <dgm:pt modelId="{0181AEED-0E55-4451-A246-58F106BA9CA1}" type="pres">
      <dgm:prSet presAssocID="{B538C3EF-B9C7-45EF-B62F-9254A7CB0514}" presName="parSh" presStyleLbl="node1" presStyleIdx="1" presStyleCnt="3"/>
      <dgm:spPr/>
    </dgm:pt>
    <dgm:pt modelId="{1D4DB2AE-16F1-49DF-98B6-13E48EBE43B4}" type="pres">
      <dgm:prSet presAssocID="{B538C3EF-B9C7-45EF-B62F-9254A7CB0514}" presName="desTx" presStyleLbl="fgAcc1" presStyleIdx="1" presStyleCnt="3">
        <dgm:presLayoutVars>
          <dgm:bulletEnabled val="1"/>
        </dgm:presLayoutVars>
      </dgm:prSet>
      <dgm:spPr/>
    </dgm:pt>
    <dgm:pt modelId="{93C6DE5E-968A-4ACD-B0A2-D92FCE1EFC33}" type="pres">
      <dgm:prSet presAssocID="{5076DD9C-D6CD-4991-9F65-8612FEECFB7A}" presName="sibTrans" presStyleLbl="sibTrans2D1" presStyleIdx="1" presStyleCnt="2"/>
      <dgm:spPr/>
    </dgm:pt>
    <dgm:pt modelId="{4B2AA44D-FA13-47D5-8350-762DD0D92470}" type="pres">
      <dgm:prSet presAssocID="{5076DD9C-D6CD-4991-9F65-8612FEECFB7A}" presName="connTx" presStyleLbl="sibTrans2D1" presStyleIdx="1" presStyleCnt="2"/>
      <dgm:spPr/>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pt>
    <dgm:pt modelId="{9E4B3084-4521-4BF6-85F5-D8B2E97C1E9B}" type="pres">
      <dgm:prSet presAssocID="{94835042-0347-4581-831D-6296EAFF49D2}" presName="parSh" presStyleLbl="node1" presStyleIdx="2" presStyleCnt="3"/>
      <dgm:spPr/>
    </dgm:pt>
    <dgm:pt modelId="{6340DEB0-987A-4E3E-A4B0-EBCE990AB663}" type="pres">
      <dgm:prSet presAssocID="{94835042-0347-4581-831D-6296EAFF49D2}" presName="desTx" presStyleLbl="fgAcc1" presStyleIdx="2" presStyleCnt="3">
        <dgm:presLayoutVars>
          <dgm:bulletEnabled val="1"/>
        </dgm:presLayoutVars>
      </dgm:prSet>
      <dgm:spPr/>
    </dgm:pt>
  </dgm:ptLst>
  <dgm:cxnLst>
    <dgm:cxn modelId="{E428F402-C7ED-407B-8378-EF9755F67A0E}" type="presOf" srcId="{0F3DDDFD-39CD-4C16-AF7B-1E316F2C6E66}" destId="{4B79B23C-FB3C-4FE3-9A85-713E0692835C}"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96BD3E26-1D0E-4C1A-9BF8-D68F0D17A7A1}" srcId="{94835042-0347-4581-831D-6296EAFF49D2}" destId="{83FFDDB7-953A-4D94-A586-2F48C037367E}" srcOrd="0" destOrd="0" parTransId="{66DDB536-5996-427D-B295-965155AC3395}" sibTransId="{54B55852-C611-4709-AEEF-9523C703A96B}"/>
    <dgm:cxn modelId="{36D7FB37-CA63-4A35-BCEB-E162C7BCE339}" srcId="{94835042-0347-4581-831D-6296EAFF49D2}" destId="{B35C3F5F-C37F-4E41-8CC7-94B70D656EAB}" srcOrd="1" destOrd="0" parTransId="{8ABA640D-B255-4FA9-9678-12D9DF0A7229}" sibTransId="{CE085A92-E06C-42C4-91E4-41E268A0F4F9}"/>
    <dgm:cxn modelId="{E9E0BB60-862E-4684-93F3-5969990A95F9}" type="presOf" srcId="{7F216EE5-74D0-449C-831F-40D2B254694D}" destId="{1D4DB2AE-16F1-49DF-98B6-13E48EBE43B4}" srcOrd="0" destOrd="0" presId="urn:microsoft.com/office/officeart/2005/8/layout/process3"/>
    <dgm:cxn modelId="{040B1461-E920-4068-8B6F-2ABC9EEEF98F}" type="presOf" srcId="{5076DD9C-D6CD-4991-9F65-8612FEECFB7A}" destId="{93C6DE5E-968A-4ACD-B0A2-D92FCE1EFC33}" srcOrd="0" destOrd="0" presId="urn:microsoft.com/office/officeart/2005/8/layout/process3"/>
    <dgm:cxn modelId="{277E2E64-5106-465B-971A-33715E3220D5}" type="presOf" srcId="{83FFDDB7-953A-4D94-A586-2F48C037367E}" destId="{6340DEB0-987A-4E3E-A4B0-EBCE990AB663}" srcOrd="0" destOrd="0" presId="urn:microsoft.com/office/officeart/2005/8/layout/process3"/>
    <dgm:cxn modelId="{97B6DB45-C069-4B49-92C8-C13C47F74A55}" type="presOf" srcId="{8CC71BC1-6B57-49BE-A325-93FCB067E879}" destId="{F1B64CA7-938F-4B73-9595-7BA3E9F58CA4}" srcOrd="0" destOrd="0" presId="urn:microsoft.com/office/officeart/2005/8/layout/process3"/>
    <dgm:cxn modelId="{185E0166-3FFB-444B-AC29-1DBCF5CCA5C9}" type="presOf" srcId="{8CC71BC1-6B57-49BE-A325-93FCB067E879}" destId="{3455D4AC-B1EA-4E4B-AF11-68854EE8204B}" srcOrd="1"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72D5F167-0B6A-4D35-B918-2A847317FD21}" type="presOf" srcId="{B35C3F5F-C37F-4E41-8CC7-94B70D656EAB}" destId="{6340DEB0-987A-4E3E-A4B0-EBCE990AB663}" srcOrd="0" destOrd="1" presId="urn:microsoft.com/office/officeart/2005/8/layout/process3"/>
    <dgm:cxn modelId="{79993C77-FA20-4662-80DC-2D1AA0199661}" type="presOf" srcId="{B538C3EF-B9C7-45EF-B62F-9254A7CB0514}" destId="{257AE856-8F62-408C-97F5-BE3E92CD75FB}" srcOrd="0" destOrd="0" presId="urn:microsoft.com/office/officeart/2005/8/layout/process3"/>
    <dgm:cxn modelId="{6A635E59-1A3E-40E8-94FF-87B5016E3363}" type="presOf" srcId="{FA1A5507-5FE6-4194-8561-B2A3E43EC8EF}" destId="{C7FF4F2F-D820-4371-9053-0DF6013DF7A0}" srcOrd="0" destOrd="0" presId="urn:microsoft.com/office/officeart/2005/8/layout/process3"/>
    <dgm:cxn modelId="{9FA8E88C-E228-4BF7-8EFB-FD1379E16B25}" type="presOf" srcId="{B538C3EF-B9C7-45EF-B62F-9254A7CB0514}" destId="{0181AEED-0E55-4451-A246-58F106BA9CA1}" srcOrd="1" destOrd="0"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FA317A2-C451-47F0-BACF-708E72B0324E}" type="presOf" srcId="{FA1A5507-5FE6-4194-8561-B2A3E43EC8EF}" destId="{AC90F83E-9614-48A9-966B-306E12A859FB}" srcOrd="1" destOrd="0" presId="urn:microsoft.com/office/officeart/2005/8/layout/process3"/>
    <dgm:cxn modelId="{4B0E2FAF-D548-42A1-B500-B4193A341B78}" type="presOf" srcId="{9F9F17A1-D715-4EB3-95FB-25139E38B550}" destId="{882AAB93-9174-4C85-BA68-ED05BFC340F9}"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CEA6D1C8-DA47-448B-BBBE-25AAECCC7EB6}" type="presOf" srcId="{94835042-0347-4581-831D-6296EAFF49D2}" destId="{9E4B3084-4521-4BF6-85F5-D8B2E97C1E9B}" srcOrd="1" destOrd="0" presId="urn:microsoft.com/office/officeart/2005/8/layout/process3"/>
    <dgm:cxn modelId="{8E1E19E3-FEB3-420F-991A-C8E8FD2EF3D3}" type="presOf" srcId="{94835042-0347-4581-831D-6296EAFF49D2}" destId="{69717D54-C697-4871-A8CF-D68CAD2F2A63}" srcOrd="0" destOrd="0" presId="urn:microsoft.com/office/officeart/2005/8/layout/process3"/>
    <dgm:cxn modelId="{EBC67FEF-D018-496C-83BF-08AF1141E9D0}" type="presOf" srcId="{7490C29A-7446-456F-9C33-D9B02D396E88}" destId="{1D4DB2AE-16F1-49DF-98B6-13E48EBE43B4}" srcOrd="0" destOrd="1" presId="urn:microsoft.com/office/officeart/2005/8/layout/process3"/>
    <dgm:cxn modelId="{299181F1-A6C8-483A-BADD-7485B41481DB}" type="presOf" srcId="{5076DD9C-D6CD-4991-9F65-8612FEECFB7A}" destId="{4B2AA44D-FA13-47D5-8350-762DD0D92470}"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721E55F8-E823-4E19-B8EE-CEACD213BA56}" srcId="{0F3DDDFD-39CD-4C16-AF7B-1E316F2C6E66}" destId="{B538C3EF-B9C7-45EF-B62F-9254A7CB0514}" srcOrd="1" destOrd="0" parTransId="{8C8E81FE-785B-4C59-BFA0-A5391A652AEB}" sibTransId="{5076DD9C-D6CD-4991-9F65-8612FEECFB7A}"/>
    <dgm:cxn modelId="{2C1E20C5-0033-45A1-AA1E-D4AA437D5FD8}" type="presParOf" srcId="{4B79B23C-FB3C-4FE3-9A85-713E0692835C}" destId="{2AF1550A-91E2-4BCB-9374-C6CAB44958B9}" srcOrd="0" destOrd="0" presId="urn:microsoft.com/office/officeart/2005/8/layout/process3"/>
    <dgm:cxn modelId="{97C66215-AE6F-4777-AF5C-D756BD56FF1C}" type="presParOf" srcId="{2AF1550A-91E2-4BCB-9374-C6CAB44958B9}" destId="{C7FF4F2F-D820-4371-9053-0DF6013DF7A0}" srcOrd="0" destOrd="0" presId="urn:microsoft.com/office/officeart/2005/8/layout/process3"/>
    <dgm:cxn modelId="{9D1B62B2-0E0E-4B4D-90C3-1D628B29C364}" type="presParOf" srcId="{2AF1550A-91E2-4BCB-9374-C6CAB44958B9}" destId="{AC90F83E-9614-48A9-966B-306E12A859FB}" srcOrd="1" destOrd="0" presId="urn:microsoft.com/office/officeart/2005/8/layout/process3"/>
    <dgm:cxn modelId="{795DEAFF-7797-4AD0-BFBF-AB592C707033}" type="presParOf" srcId="{2AF1550A-91E2-4BCB-9374-C6CAB44958B9}" destId="{882AAB93-9174-4C85-BA68-ED05BFC340F9}" srcOrd="2" destOrd="0" presId="urn:microsoft.com/office/officeart/2005/8/layout/process3"/>
    <dgm:cxn modelId="{81AC0BD9-4E1A-4318-B365-1668B1C9D24F}" type="presParOf" srcId="{4B79B23C-FB3C-4FE3-9A85-713E0692835C}" destId="{F1B64CA7-938F-4B73-9595-7BA3E9F58CA4}" srcOrd="1" destOrd="0" presId="urn:microsoft.com/office/officeart/2005/8/layout/process3"/>
    <dgm:cxn modelId="{D25E2521-4132-4984-8CC8-317595B58437}" type="presParOf" srcId="{F1B64CA7-938F-4B73-9595-7BA3E9F58CA4}" destId="{3455D4AC-B1EA-4E4B-AF11-68854EE8204B}" srcOrd="0" destOrd="0" presId="urn:microsoft.com/office/officeart/2005/8/layout/process3"/>
    <dgm:cxn modelId="{8A4A8674-6C10-4E31-898B-E50CBFD7DD54}" type="presParOf" srcId="{4B79B23C-FB3C-4FE3-9A85-713E0692835C}" destId="{359CE130-C8B0-49A6-ADA7-A0E9E27F925D}" srcOrd="2" destOrd="0" presId="urn:microsoft.com/office/officeart/2005/8/layout/process3"/>
    <dgm:cxn modelId="{2885F270-48E4-4BC0-ABB1-ED48BB96BB04}" type="presParOf" srcId="{359CE130-C8B0-49A6-ADA7-A0E9E27F925D}" destId="{257AE856-8F62-408C-97F5-BE3E92CD75FB}" srcOrd="0" destOrd="0" presId="urn:microsoft.com/office/officeart/2005/8/layout/process3"/>
    <dgm:cxn modelId="{C6FF9078-B80B-46F8-98C7-98FF8D0DD8D5}" type="presParOf" srcId="{359CE130-C8B0-49A6-ADA7-A0E9E27F925D}" destId="{0181AEED-0E55-4451-A246-58F106BA9CA1}" srcOrd="1" destOrd="0" presId="urn:microsoft.com/office/officeart/2005/8/layout/process3"/>
    <dgm:cxn modelId="{53CFA1B9-D41A-471C-AEBC-864C0F592303}" type="presParOf" srcId="{359CE130-C8B0-49A6-ADA7-A0E9E27F925D}" destId="{1D4DB2AE-16F1-49DF-98B6-13E48EBE43B4}" srcOrd="2" destOrd="0" presId="urn:microsoft.com/office/officeart/2005/8/layout/process3"/>
    <dgm:cxn modelId="{28122143-26BD-4940-92D9-EC9B79835C64}" type="presParOf" srcId="{4B79B23C-FB3C-4FE3-9A85-713E0692835C}" destId="{93C6DE5E-968A-4ACD-B0A2-D92FCE1EFC33}" srcOrd="3" destOrd="0" presId="urn:microsoft.com/office/officeart/2005/8/layout/process3"/>
    <dgm:cxn modelId="{6F62AF18-B0B1-4146-91D1-8C101957033C}" type="presParOf" srcId="{93C6DE5E-968A-4ACD-B0A2-D92FCE1EFC33}" destId="{4B2AA44D-FA13-47D5-8350-762DD0D92470}" srcOrd="0" destOrd="0" presId="urn:microsoft.com/office/officeart/2005/8/layout/process3"/>
    <dgm:cxn modelId="{A261EA2C-B413-4A26-A20F-F8381FA1A912}" type="presParOf" srcId="{4B79B23C-FB3C-4FE3-9A85-713E0692835C}" destId="{12F41368-174E-4625-8C7E-CF4A1DB2DE60}" srcOrd="4" destOrd="0" presId="urn:microsoft.com/office/officeart/2005/8/layout/process3"/>
    <dgm:cxn modelId="{97B81BB0-D021-4619-84ED-9B8B6F2C52B0}" type="presParOf" srcId="{12F41368-174E-4625-8C7E-CF4A1DB2DE60}" destId="{69717D54-C697-4871-A8CF-D68CAD2F2A63}" srcOrd="0" destOrd="0" presId="urn:microsoft.com/office/officeart/2005/8/layout/process3"/>
    <dgm:cxn modelId="{5B8F2D14-BA62-4EDF-A00C-17267AA553C2}" type="presParOf" srcId="{12F41368-174E-4625-8C7E-CF4A1DB2DE60}" destId="{9E4B3084-4521-4BF6-85F5-D8B2E97C1E9B}" srcOrd="1" destOrd="0" presId="urn:microsoft.com/office/officeart/2005/8/layout/process3"/>
    <dgm:cxn modelId="{DE277F1B-BD25-4C1D-97C6-52FCC398E8BD}"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prstClr val="white">
            <a:lumMod val="65000"/>
          </a:prstClr>
        </a:solidFill>
        <a:ln w="25400" cap="flat" cmpd="sng" algn="ctr">
          <a:solidFill>
            <a:prstClr val="white">
              <a:hueOff val="0"/>
              <a:satOff val="0"/>
              <a:lumOff val="0"/>
              <a:alphaOff val="0"/>
            </a:prstClr>
          </a:solidFill>
          <a:prstDash val="solid"/>
        </a:ln>
        <a:effectLst/>
      </dgm:spPr>
      <dgm:t>
        <a:bodyPr spcFirstLastPara="0" vert="horz" wrap="square" lIns="873181"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rgbClr val="376092"/>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rgbClr val="A6A6A6"/>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rgbClr val="A6A6A6"/>
        </a:solidFill>
      </dgm:spPr>
      <dgm:t>
        <a:bodyPr/>
        <a:lstStyle/>
        <a:p>
          <a:r>
            <a:rPr lang="zh-CN" altLang="en-US" sz="1600" b="1" dirty="0">
              <a:solidFill>
                <a:schemeClr val="bg1">
                  <a:lumMod val="85000"/>
                </a:schemeClr>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24B7E5F-6C5E-47CF-BA51-2621B39AA5EE}">
      <dgm:prSet custT="1"/>
      <dgm:spPr>
        <a:solidFill>
          <a:srgbClr val="A6A6A6"/>
        </a:solidFill>
      </dgm:spPr>
      <dgm:t>
        <a:bodyPr/>
        <a:lstStyle/>
        <a:p>
          <a:r>
            <a:rPr lang="zh-CN" altLang="en-US" sz="1600" b="1" dirty="0">
              <a:solidFill>
                <a:schemeClr val="bg1">
                  <a:lumMod val="85000"/>
                </a:schemeClr>
              </a:solidFill>
            </a:rPr>
            <a:t>结合材料多尺度属性的分而治之的机器学习方法预测蠕变寿命</a:t>
          </a:r>
        </a:p>
      </dgm:t>
    </dgm:pt>
    <dgm:pt modelId="{10DBF881-C420-42B7-9325-0609C2158D28}" type="parTrans" cxnId="{576294AA-52FB-4CB6-A524-5C4D1EA0E5D6}">
      <dgm:prSet/>
      <dgm:spPr/>
      <dgm:t>
        <a:bodyPr/>
        <a:lstStyle/>
        <a:p>
          <a:endParaRPr lang="zh-CN" altLang="en-US"/>
        </a:p>
      </dgm:t>
    </dgm:pt>
    <dgm:pt modelId="{90CB70DF-53ED-430E-8BE7-9E71DF8D6BEB}" type="sibTrans" cxnId="{576294AA-52FB-4CB6-A524-5C4D1EA0E5D6}">
      <dgm:prSet/>
      <dgm:spPr/>
      <dgm:t>
        <a:bodyPr/>
        <a:lstStyle/>
        <a:p>
          <a:endParaRPr lang="zh-CN" altLang="en-US"/>
        </a:p>
      </dgm:t>
    </dgm:pt>
    <dgm:pt modelId="{A95F19A8-8F15-4399-A733-8F588AFFB7F1}">
      <dgm:prSet custT="1"/>
      <dgm:spPr>
        <a:solidFill>
          <a:srgbClr val="A6A6A6"/>
        </a:solidFill>
      </dgm:spPr>
      <dgm:t>
        <a:bodyPr/>
        <a:lstStyle/>
        <a:p>
          <a:endParaRPr lang="zh-CN" altLang="en-US" sz="1600" b="1" dirty="0">
            <a:solidFill>
              <a:srgbClr val="FF0000"/>
            </a:solidFill>
          </a:endParaRPr>
        </a:p>
      </dgm:t>
    </dgm:pt>
    <dgm:pt modelId="{CFF8834F-32D3-4A3E-B248-5788027CF4AB}" type="parTrans" cxnId="{3AA593E4-08F0-4750-9F4E-40AAB752A5BF}">
      <dgm:prSet/>
      <dgm:spPr/>
      <dgm:t>
        <a:bodyPr/>
        <a:lstStyle/>
        <a:p>
          <a:endParaRPr lang="zh-CN" altLang="en-US"/>
        </a:p>
      </dgm:t>
    </dgm:pt>
    <dgm:pt modelId="{FA030492-39A8-4BAF-9297-30262C0DFC3F}" type="sibTrans" cxnId="{3AA593E4-08F0-4750-9F4E-40AAB752A5BF}">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a:xfrm>
          <a:off x="763146" y="558522"/>
          <a:ext cx="5749272" cy="1083096"/>
        </a:xfrm>
        <a:prstGeom prst="rect">
          <a:avLst/>
        </a:prstGeom>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78B2261D-674F-4078-8741-8391B922C710}" type="presOf" srcId="{A95F19A8-8F15-4399-A733-8F588AFFB7F1}" destId="{C6F21890-3A6C-4602-8FCF-0C96D1F700E9}" srcOrd="0" destOrd="3"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0D7DC292-F747-431E-9A2C-D14140752D73}" srcId="{8D427307-CEAF-4DD7-BB85-8785E2DCDB7F}" destId="{D91B23D0-43B5-4C6B-BF71-684C58D6394F}" srcOrd="0" destOrd="0" parTransId="{57F29065-E162-4208-AC61-5EF590A06F6B}" sibTransId="{F8024E43-F817-471D-8AB8-67323A7C0293}"/>
    <dgm:cxn modelId="{563E5097-65A3-4EEA-B06A-2B72EBA56FEE}" type="presOf" srcId="{624B7E5F-6C5E-47CF-BA51-2621B39AA5EE}" destId="{C6F21890-3A6C-4602-8FCF-0C96D1F700E9}" srcOrd="0" destOrd="2"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576294AA-52FB-4CB6-A524-5C4D1EA0E5D6}" srcId="{8D427307-CEAF-4DD7-BB85-8785E2DCDB7F}" destId="{624B7E5F-6C5E-47CF-BA51-2621B39AA5EE}" srcOrd="1" destOrd="0" parTransId="{10DBF881-C420-42B7-9325-0609C2158D28}" sibTransId="{90CB70DF-53ED-430E-8BE7-9E71DF8D6BEB}"/>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3AA593E4-08F0-4750-9F4E-40AAB752A5BF}" srcId="{8D427307-CEAF-4DD7-BB85-8785E2DCDB7F}" destId="{A95F19A8-8F15-4399-A733-8F588AFFB7F1}" srcOrd="2" destOrd="0" parTransId="{CFF8834F-32D3-4A3E-B248-5788027CF4AB}" sibTransId="{FA030492-39A8-4BAF-9297-30262C0DFC3F}"/>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7F052911-A6C0-46EA-9227-913684EC8840}"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88FAC0B3-A8C1-4F01-931D-67EAF9ED362F}" type="presOf" srcId="{ED717D3C-12D7-4C82-9A24-C9144B86E759}" destId="{0BD9CFF3-BD5C-4496-A5C0-71614AF6C6BB}"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8FA1E121-E0BB-4C7C-B3F7-9C7BDEC91ED0}" type="presOf" srcId="{A6AD3BAA-9012-48AF-8113-54AD8DB43514}" destId="{E31A7A90-9CD5-4F7D-BB1D-2BA0EB5BD2C5}"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3E26E228-74FB-45B4-83AA-5C475A38C449}" type="presOf" srcId="{ED717D3C-12D7-4C82-9A24-C9144B86E759}" destId="{0BD9CFF3-BD5C-4496-A5C0-71614AF6C6BB}"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A8094D7-980A-448F-80B7-CE69A68E13E7}" type="presOf" srcId="{09FEEF98-66D8-4266-9535-59667BCA2E50}" destId="{D7A831F6-224E-4255-B33E-DD2359E3B625}"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pt>
    <dgm:pt modelId="{D541945C-323C-8B4C-AC9E-5C1CAE81E9E8}" type="pres">
      <dgm:prSet presAssocID="{BE2B6936-B5D2-AB4B-BFB1-E4A553A95F4A}" presName="gear1srcNode" presStyleLbl="node1" presStyleIdx="0" presStyleCnt="3"/>
      <dgm:spPr/>
    </dgm:pt>
    <dgm:pt modelId="{E85B4980-63A7-7144-BAB3-9E695BA221AC}" type="pres">
      <dgm:prSet presAssocID="{BE2B6936-B5D2-AB4B-BFB1-E4A553A95F4A}" presName="gear1dstNode" presStyleLbl="node1" presStyleIdx="0" presStyleCnt="3"/>
      <dgm:spPr/>
    </dgm:pt>
    <dgm:pt modelId="{17EB5C76-4F52-9746-A49B-9AB460D6016F}" type="pres">
      <dgm:prSet presAssocID="{41C83811-C3C0-4CEA-82D8-A14FBD6B16FC}" presName="gear2" presStyleLbl="node1" presStyleIdx="1" presStyleCnt="3">
        <dgm:presLayoutVars>
          <dgm:chMax val="1"/>
          <dgm:bulletEnabled val="1"/>
        </dgm:presLayoutVars>
      </dgm:prSet>
      <dgm:spPr/>
    </dgm:pt>
    <dgm:pt modelId="{2998BDB9-39FE-9145-80C4-E3F7CBE99DE4}" type="pres">
      <dgm:prSet presAssocID="{41C83811-C3C0-4CEA-82D8-A14FBD6B16FC}" presName="gear2srcNode" presStyleLbl="node1" presStyleIdx="1" presStyleCnt="3"/>
      <dgm:spPr/>
    </dgm:pt>
    <dgm:pt modelId="{137CB7A5-D548-BE47-8F77-80C1881BB4AE}" type="pres">
      <dgm:prSet presAssocID="{41C83811-C3C0-4CEA-82D8-A14FBD6B16FC}" presName="gear2dstNode" presStyleLbl="node1" presStyleIdx="1" presStyleCnt="3"/>
      <dgm:spPr/>
    </dgm:pt>
    <dgm:pt modelId="{575F483A-F8C7-0049-9D8C-95198D5F1658}" type="pres">
      <dgm:prSet presAssocID="{4ADAC7C8-940D-AF42-B8F9-311175305DDB}" presName="gear3" presStyleLbl="node1" presStyleIdx="2" presStyleCnt="3"/>
      <dgm:spPr/>
    </dgm:pt>
    <dgm:pt modelId="{D8AA2F1C-6810-5248-A32E-FEBA20441625}" type="pres">
      <dgm:prSet presAssocID="{4ADAC7C8-940D-AF42-B8F9-311175305DDB}" presName="gear3tx" presStyleLbl="node1" presStyleIdx="2" presStyleCnt="3">
        <dgm:presLayoutVars>
          <dgm:chMax val="1"/>
          <dgm:bulletEnabled val="1"/>
        </dgm:presLayoutVars>
      </dgm:prSet>
      <dgm:spPr/>
    </dgm:pt>
    <dgm:pt modelId="{D7FEFDD2-8E9D-434D-997B-4728A4D79591}" type="pres">
      <dgm:prSet presAssocID="{4ADAC7C8-940D-AF42-B8F9-311175305DDB}" presName="gear3srcNode" presStyleLbl="node1" presStyleIdx="2" presStyleCnt="3"/>
      <dgm:spPr/>
    </dgm:pt>
    <dgm:pt modelId="{D4725134-60B4-5744-BF2B-C3605A27991F}" type="pres">
      <dgm:prSet presAssocID="{4ADAC7C8-940D-AF42-B8F9-311175305DDB}" presName="gear3dstNode" presStyleLbl="node1" presStyleIdx="2" presStyleCnt="3"/>
      <dgm:spPr/>
    </dgm:pt>
    <dgm:pt modelId="{8232B089-63C5-AB4B-BA0A-0A547FF2C331}" type="pres">
      <dgm:prSet presAssocID="{FCEA5914-0113-444D-AEEE-1BB9D4C66AA8}" presName="connector1" presStyleLbl="sibTrans2D1" presStyleIdx="0" presStyleCnt="3"/>
      <dgm:spPr/>
    </dgm:pt>
    <dgm:pt modelId="{84D97B48-8C9B-624A-B709-3E1223F26B56}" type="pres">
      <dgm:prSet presAssocID="{F968813E-0999-4A6F-9DAC-2CF09270E68F}" presName="connector2" presStyleLbl="sibTrans2D1" presStyleIdx="1" presStyleCnt="3"/>
      <dgm:spPr/>
    </dgm:pt>
    <dgm:pt modelId="{68653D63-EF3C-2846-827E-FED255DF9D22}" type="pres">
      <dgm:prSet presAssocID="{72D08B61-4132-A34C-8157-06CE56B74EDD}" presName="connector3" presStyleLbl="sibTrans2D1" presStyleIdx="2" presStyleCnt="3"/>
      <dgm:spPr/>
    </dgm:pt>
  </dgm:ptLst>
  <dgm:cxnLst>
    <dgm:cxn modelId="{F182D501-B2B7-2946-9EED-47E84D77A8B0}" type="presOf" srcId="{4ADAC7C8-940D-AF42-B8F9-311175305DDB}" destId="{575F483A-F8C7-0049-9D8C-95198D5F1658}" srcOrd="0"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EDAAC137-0A3B-41A5-8CAB-BF162AFA571B}" srcId="{B85F9E0F-E618-4643-AECB-BCF36461051E}" destId="{41C83811-C3C0-4CEA-82D8-A14FBD6B16FC}" srcOrd="1" destOrd="0" parTransId="{C2345A95-3998-453D-BA8C-E0D34EB02FA6}" sibTransId="{F968813E-0999-4A6F-9DAC-2CF09270E68F}"/>
    <dgm:cxn modelId="{3250E864-5765-5448-88D7-F4C9E0921CBB}" type="presOf" srcId="{FCEA5914-0113-444D-AEEE-1BB9D4C66AA8}" destId="{8232B089-63C5-AB4B-BA0A-0A547FF2C331}" srcOrd="0" destOrd="0" presId="urn:microsoft.com/office/officeart/2005/8/layout/gear1"/>
    <dgm:cxn modelId="{3238C665-80E9-5543-9416-A884E5866141}" type="presOf" srcId="{BE2B6936-B5D2-AB4B-BFB1-E4A553A95F4A}" destId="{E85B4980-63A7-7144-BAB3-9E695BA221AC}"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53E814A1-2656-D942-A530-E12DEE6BB7FF}" type="presOf" srcId="{4ADAC7C8-940D-AF42-B8F9-311175305DDB}" destId="{D8AA2F1C-6810-5248-A32E-FEBA20441625}" srcOrd="1"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E84392C1-23CC-2F46-B910-5358715BB5EC}" type="presOf" srcId="{41C83811-C3C0-4CEA-82D8-A14FBD6B16FC}" destId="{2998BDB9-39FE-9145-80C4-E3F7CBE99DE4}" srcOrd="1"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1CC23EE2-E71E-EF42-A774-FA73CB0739F1}" type="presOf" srcId="{4ADAC7C8-940D-AF42-B8F9-311175305DDB}" destId="{D4725134-60B4-5744-BF2B-C3605A27991F}" srcOrd="3"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pt>
  </dgm:ptLst>
  <dgm:cxnLst>
    <dgm:cxn modelId="{B2E35622-10DB-4569-8F76-5C948B901EA6}" type="presOf" srcId="{925912E9-F66C-4ADA-A6F5-39E2BE251D94}" destId="{7FA1D262-E1C0-4E2F-AB55-8767F4333F0A}" srcOrd="0" destOrd="0" presId="urn:microsoft.com/office/officeart/2009/layout/CircleArrowProcess"/>
    <dgm:cxn modelId="{F3A5033F-14AD-4E5B-9089-AD85B2E9D938}" type="presOf" srcId="{7A19D29C-4165-4A91-A180-9A4F75D3272D}" destId="{015F855F-40B3-419E-BA7E-CBD468C0FD13}"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E6DCA57B-82E6-4C13-9EEE-031B4D2CF9E6}" srcId="{7A19D29C-4165-4A91-A180-9A4F75D3272D}" destId="{925912E9-F66C-4ADA-A6F5-39E2BE251D94}" srcOrd="1" destOrd="0" parTransId="{1BABCCC4-FB65-48D8-98DE-281D516CF819}" sibTransId="{9019D47E-06FB-46BA-950E-76EDAAFC2BCC}"/>
    <dgm:cxn modelId="{40DB7197-A048-40D9-9F51-EAFB8121CE9A}" srcId="{7A19D29C-4165-4A91-A180-9A4F75D3272D}" destId="{C2298E9D-ACA0-42A5-B1F7-F9FC3D6D821C}" srcOrd="0" destOrd="0" parTransId="{E754D21C-35FA-42D0-B869-66BA9EE2CB2B}" sibTransId="{EDF7C5C5-AEEA-4F71-B22E-E7B67A389D0D}"/>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9CFF70E0-BE4E-4D5D-800E-78C4EA7C820B}" type="presOf" srcId="{FE0B8CEE-7931-4C6C-ABAD-786E9B835F96}" destId="{25B85B47-B55F-40A6-95E0-5ED6A9B870BF}" srcOrd="0" destOrd="0" presId="urn:microsoft.com/office/officeart/2005/8/layout/vList2"/>
    <dgm:cxn modelId="{B40EF9E1-F9FD-4D36-A1B2-8DF08C4D991F}" type="presOf" srcId="{ED717D3C-12D7-4C82-9A24-C9144B86E759}" destId="{0BD9CFF3-BD5C-4496-A5C0-71614AF6C6BB}"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200" dirty="0"/>
            <a:t>高温合金数据的采集、分类与存储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B5CCB1B3-FAC7-4EB9-BEB7-EA7BA1C2FCDD}">
      <dgm:prSet phldrT="[文本]" custScaleY="136235" custT="1"/>
      <dgm:spPr>
        <a:solidFill>
          <a:schemeClr val="bg1">
            <a:lumMod val="65000"/>
          </a:schemeClr>
        </a:solidFill>
      </dgm:spPr>
      <dgm:t>
        <a:bodyPr/>
        <a:lstStyle/>
        <a:p>
          <a:r>
            <a:rPr lang="zh-CN" altLang="en-US" sz="1600" b="1" dirty="0">
              <a:solidFill>
                <a:schemeClr val="bg1"/>
              </a:solidFill>
            </a:rPr>
            <a:t>结合材料多尺度属性的分而治之的机器学习方法预测蠕变寿命</a:t>
          </a:r>
        </a:p>
      </dgm:t>
    </dgm:pt>
    <dgm:pt modelId="{7A7156D0-C8CA-492B-9F77-30F1B4A27C3A}" type="parTrans" cxnId="{7EBC2083-0E4D-46D7-96F7-639585DFEE88}">
      <dgm:prSet/>
      <dgm:spPr/>
      <dgm:t>
        <a:bodyPr/>
        <a:lstStyle/>
        <a:p>
          <a:endParaRPr lang="zh-CN" altLang="en-US"/>
        </a:p>
      </dgm:t>
    </dgm:pt>
    <dgm:pt modelId="{13560F67-4B75-403B-9C3A-C1DA51B4E100}" type="sibTrans" cxnId="{7EBC2083-0E4D-46D7-96F7-639585DFEE88}">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7EBC2083-0E4D-46D7-96F7-639585DFEE88}" srcId="{8D427307-CEAF-4DD7-BB85-8785E2DCDB7F}" destId="{B5CCB1B3-FAC7-4EB9-BEB7-EA7BA1C2FCDD}" srcOrd="1" destOrd="0" parTransId="{7A7156D0-C8CA-492B-9F77-30F1B4A27C3A}" sibTransId="{13560F67-4B75-403B-9C3A-C1DA51B4E100}"/>
    <dgm:cxn modelId="{B1900586-5A71-427B-8AAB-BF5A075F8460}" type="presOf" srcId="{B5CCB1B3-FAC7-4EB9-BEB7-EA7BA1C2FCDD}" destId="{C6F21890-3A6C-4602-8FCF-0C96D1F700E9}" srcOrd="0" destOrd="2"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prstClr val="white">
            <a:lumMod val="65000"/>
          </a:prstClr>
        </a:solidFill>
        <a:ln w="25400" cap="flat" cmpd="sng" algn="ctr">
          <a:solidFill>
            <a:prstClr val="white">
              <a:hueOff val="0"/>
              <a:satOff val="0"/>
              <a:lumOff val="0"/>
              <a:alphaOff val="0"/>
            </a:prstClr>
          </a:solidFill>
          <a:prstDash val="solid"/>
        </a:ln>
        <a:effectLst/>
      </dgm:spPr>
      <dgm:t>
        <a:bodyPr spcFirstLastPara="0" vert="horz" wrap="square" lIns="873181"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rgbClr val="FF0000"/>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24B7E5F-6C5E-47CF-BA51-2621B39AA5EE}">
      <dgm:prSet custT="1"/>
      <dgm:spPr/>
      <dgm:t>
        <a:bodyPr/>
        <a:lstStyle/>
        <a:p>
          <a:r>
            <a:rPr lang="zh-CN" altLang="en-US" sz="1600" b="1" dirty="0">
              <a:solidFill>
                <a:schemeClr val="bg1">
                  <a:lumMod val="85000"/>
                </a:schemeClr>
              </a:solidFill>
            </a:rPr>
            <a:t>结合材料多尺度属性的分而治之的机器学习方法预测蠕变寿命</a:t>
          </a:r>
        </a:p>
      </dgm:t>
    </dgm:pt>
    <dgm:pt modelId="{10DBF881-C420-42B7-9325-0609C2158D28}" type="parTrans" cxnId="{576294AA-52FB-4CB6-A524-5C4D1EA0E5D6}">
      <dgm:prSet/>
      <dgm:spPr/>
      <dgm:t>
        <a:bodyPr/>
        <a:lstStyle/>
        <a:p>
          <a:endParaRPr lang="zh-CN" altLang="en-US"/>
        </a:p>
      </dgm:t>
    </dgm:pt>
    <dgm:pt modelId="{90CB70DF-53ED-430E-8BE7-9E71DF8D6BEB}" type="sibTrans" cxnId="{576294AA-52FB-4CB6-A524-5C4D1EA0E5D6}">
      <dgm:prSet/>
      <dgm:spPr/>
      <dgm:t>
        <a:bodyPr/>
        <a:lstStyle/>
        <a:p>
          <a:endParaRPr lang="zh-CN" altLang="en-US"/>
        </a:p>
      </dgm:t>
    </dgm:pt>
    <dgm:pt modelId="{A95F19A8-8F15-4399-A733-8F588AFFB7F1}">
      <dgm:prSet custT="1"/>
      <dgm:spPr/>
      <dgm:t>
        <a:bodyPr/>
        <a:lstStyle/>
        <a:p>
          <a:endParaRPr lang="zh-CN" altLang="en-US" sz="1600" b="1" dirty="0">
            <a:solidFill>
              <a:srgbClr val="FF0000"/>
            </a:solidFill>
          </a:endParaRPr>
        </a:p>
      </dgm:t>
    </dgm:pt>
    <dgm:pt modelId="{CFF8834F-32D3-4A3E-B248-5788027CF4AB}" type="parTrans" cxnId="{3AA593E4-08F0-4750-9F4E-40AAB752A5BF}">
      <dgm:prSet/>
      <dgm:spPr/>
      <dgm:t>
        <a:bodyPr/>
        <a:lstStyle/>
        <a:p>
          <a:endParaRPr lang="zh-CN" altLang="en-US"/>
        </a:p>
      </dgm:t>
    </dgm:pt>
    <dgm:pt modelId="{FA030492-39A8-4BAF-9297-30262C0DFC3F}" type="sibTrans" cxnId="{3AA593E4-08F0-4750-9F4E-40AAB752A5BF}">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a:xfrm>
          <a:off x="763146" y="558522"/>
          <a:ext cx="5749272" cy="1083096"/>
        </a:xfrm>
        <a:prstGeom prst="rect">
          <a:avLst/>
        </a:prstGeom>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78B2261D-674F-4078-8741-8391B922C710}" type="presOf" srcId="{A95F19A8-8F15-4399-A733-8F588AFFB7F1}" destId="{C6F21890-3A6C-4602-8FCF-0C96D1F700E9}" srcOrd="0" destOrd="3"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0D7DC292-F747-431E-9A2C-D14140752D73}" srcId="{8D427307-CEAF-4DD7-BB85-8785E2DCDB7F}" destId="{D91B23D0-43B5-4C6B-BF71-684C58D6394F}" srcOrd="0" destOrd="0" parTransId="{57F29065-E162-4208-AC61-5EF590A06F6B}" sibTransId="{F8024E43-F817-471D-8AB8-67323A7C0293}"/>
    <dgm:cxn modelId="{563E5097-65A3-4EEA-B06A-2B72EBA56FEE}" type="presOf" srcId="{624B7E5F-6C5E-47CF-BA51-2621B39AA5EE}" destId="{C6F21890-3A6C-4602-8FCF-0C96D1F700E9}" srcOrd="0" destOrd="2"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576294AA-52FB-4CB6-A524-5C4D1EA0E5D6}" srcId="{8D427307-CEAF-4DD7-BB85-8785E2DCDB7F}" destId="{624B7E5F-6C5E-47CF-BA51-2621B39AA5EE}" srcOrd="1" destOrd="0" parTransId="{10DBF881-C420-42B7-9325-0609C2158D28}" sibTransId="{90CB70DF-53ED-430E-8BE7-9E71DF8D6BEB}"/>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3AA593E4-08F0-4750-9F4E-40AAB752A5BF}" srcId="{8D427307-CEAF-4DD7-BB85-8785E2DCDB7F}" destId="{A95F19A8-8F15-4399-A733-8F588AFFB7F1}" srcOrd="2" destOrd="0" parTransId="{CFF8834F-32D3-4A3E-B248-5788027CF4AB}" sibTransId="{FA030492-39A8-4BAF-9297-30262C0DFC3F}"/>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pt>
    <dgm:pt modelId="{CBE46D69-316A-4A66-A2B7-94AAEAF8BAC2}" type="pres">
      <dgm:prSet presAssocID="{B012B291-A616-4BC6-9370-CD9321A1E47C}" presName="centerShape" presStyleLbl="node0" presStyleIdx="0" presStyleCnt="1"/>
      <dgm:spPr/>
    </dgm:pt>
    <dgm:pt modelId="{517ABFBA-4E0D-4BE7-B229-3797C115DB4D}" type="pres">
      <dgm:prSet presAssocID="{BCAE19AC-0635-41A0-B93E-14388F7990CC}" presName="node" presStyleLbl="node1" presStyleIdx="0" presStyleCnt="5">
        <dgm:presLayoutVars>
          <dgm:bulletEnabled val="1"/>
        </dgm:presLayoutVars>
      </dgm:prSet>
      <dgm:spPr/>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pt>
    <dgm:pt modelId="{331B85EC-7C50-4F61-806E-5DC3B2D805D8}" type="pres">
      <dgm:prSet presAssocID="{FF6ED301-4437-4961-940C-1414E305B443}" presName="node" presStyleLbl="node1" presStyleIdx="1" presStyleCnt="5">
        <dgm:presLayoutVars>
          <dgm:bulletEnabled val="1"/>
        </dgm:presLayoutVars>
      </dgm:prSet>
      <dgm:spPr/>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pt>
    <dgm:pt modelId="{8FF77C59-D311-4785-BA98-C48284A4260C}" type="pres">
      <dgm:prSet presAssocID="{2BC19692-FE61-40A0-B3EB-251422C17EBE}" presName="node" presStyleLbl="node1" presStyleIdx="2" presStyleCnt="5">
        <dgm:presLayoutVars>
          <dgm:bulletEnabled val="1"/>
        </dgm:presLayoutVars>
      </dgm:prSet>
      <dgm:spPr/>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pt>
    <dgm:pt modelId="{63BBFADA-00AA-4C15-BB20-06DBBDBCCF18}" type="pres">
      <dgm:prSet presAssocID="{79161FB4-6960-4DBB-A08A-B58470EF0699}" presName="node" presStyleLbl="node1" presStyleIdx="3" presStyleCnt="5">
        <dgm:presLayoutVars>
          <dgm:bulletEnabled val="1"/>
        </dgm:presLayoutVars>
      </dgm:prSet>
      <dgm:spPr/>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pt>
    <dgm:pt modelId="{8648740D-CCC2-4679-AEEC-78FD69374AE9}" type="pres">
      <dgm:prSet presAssocID="{70D485AD-6038-4BAE-9838-84D517A20A2B}" presName="node" presStyleLbl="node1" presStyleIdx="4" presStyleCnt="5">
        <dgm:presLayoutVars>
          <dgm:bulletEnabled val="1"/>
        </dgm:presLayoutVars>
      </dgm:prSet>
      <dgm:spPr/>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pt>
  </dgm:ptLst>
  <dgm:cxnLst>
    <dgm:cxn modelId="{AF4B5316-C5DB-4B56-B12E-36D014A7667C}" type="presOf" srcId="{5B190AF3-AD8E-4B2F-B8C8-FD0DA40B2174}" destId="{AE8A46A3-FEA9-43A6-AF59-3B1111B88F1F}"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1C450B3B-EA3E-4386-B92A-77869AAFC17C}" srcId="{B012B291-A616-4BC6-9370-CD9321A1E47C}" destId="{FF6ED301-4437-4961-940C-1414E305B443}" srcOrd="1" destOrd="0" parTransId="{E9C23FF0-2DE5-4CF7-8468-580C52063C76}" sibTransId="{C7F16E43-B57E-4D5D-B862-31AF3C49C101}"/>
    <dgm:cxn modelId="{52EB6D71-E2FA-45D8-B5B0-B24E97B8B72B}" type="presOf" srcId="{B012B291-A616-4BC6-9370-CD9321A1E47C}" destId="{CBE46D69-316A-4A66-A2B7-94AAEAF8BAC2}"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8108197A-1767-4DA8-A5BF-2183C308C01A}" srcId="{B012B291-A616-4BC6-9370-CD9321A1E47C}" destId="{2BC19692-FE61-40A0-B3EB-251422C17EBE}" srcOrd="2" destOrd="0" parTransId="{D7C288F0-BD73-4B0A-BC86-FCF9068109CD}" sibTransId="{D2A4F74C-C46D-43A3-A2A0-3EA62AD791AB}"/>
    <dgm:cxn modelId="{3F819187-40AE-48B5-A183-F7EF245BEE34}" type="presOf" srcId="{D2A4F74C-C46D-43A3-A2A0-3EA62AD791AB}" destId="{E46DEA03-1C15-497B-B069-84FC88716F6F}" srcOrd="0" destOrd="0" presId="urn:microsoft.com/office/officeart/2005/8/layout/radial6"/>
    <dgm:cxn modelId="{0BDA4E8D-F1EA-4CA9-8E9E-3CEC4B0BC43D}" type="presOf" srcId="{BCAE19AC-0635-41A0-B93E-14388F7990CC}" destId="{517ABFBA-4E0D-4BE7-B229-3797C115DB4D}"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483FF996-C2BA-49CB-8AA6-01F0F6CC96F6}" srcId="{B012B291-A616-4BC6-9370-CD9321A1E47C}" destId="{79161FB4-6960-4DBB-A08A-B58470EF0699}" srcOrd="3" destOrd="0" parTransId="{1A004838-A180-48A7-959C-69B95C1116F5}" sibTransId="{9DC03F21-BED6-4B51-9D65-71360D809B66}"/>
    <dgm:cxn modelId="{2DC084A9-F08E-4A1D-87A4-78AD721C605E}" type="presOf" srcId="{FF6ED301-4437-4961-940C-1414E305B443}" destId="{331B85EC-7C50-4F61-806E-5DC3B2D805D8}"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54FC59E8-EE84-4CF8-B6E8-3A798944C6F9}" type="presOf" srcId="{9DC03F21-BED6-4B51-9D65-71360D809B66}" destId="{9FB7942C-2A36-47D2-8A6D-979AE590B49B}"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0700D8FE-AA23-4E96-B50A-B68354623957}" type="presOf" srcId="{6DC79F61-FF8F-49E6-82E9-D9AFB5ECAAE6}" destId="{B3061133-6317-42B1-B159-5E6466D19DFA}"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prstClr val="white">
            <a:lumMod val="65000"/>
          </a:prst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结合材料多尺度属性的分而治之的机器学习方法预测蠕变寿命</a:t>
          </a:r>
        </a:p>
        <a:p>
          <a:pPr marL="171450" lvl="1" indent="-171450" algn="l" defTabSz="711200">
            <a:lnSpc>
              <a:spcPct val="90000"/>
            </a:lnSpc>
            <a:spcBef>
              <a:spcPct val="0"/>
            </a:spcBef>
            <a:spcAft>
              <a:spcPct val="15000"/>
            </a:spcAft>
            <a:buChar char="•"/>
          </a:pPr>
          <a:endParaRPr lang="zh-CN" altLang="en-US" sz="1600" b="1" kern="1200" dirty="0">
            <a:solidFill>
              <a:srgbClr val="FF0000"/>
            </a:solidFill>
          </a:endParaRP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外文文献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Web of science</a:t>
          </a:r>
        </a:p>
        <a:p>
          <a:pPr marL="0" lvl="0" indent="0" algn="ctr" defTabSz="577850">
            <a:lnSpc>
              <a:spcPct val="90000"/>
            </a:lnSpc>
            <a:spcBef>
              <a:spcPct val="0"/>
            </a:spcBef>
            <a:spcAft>
              <a:spcPct val="35000"/>
            </a:spcAft>
            <a:buNone/>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中文文献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专利</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文献中引用的专利</a:t>
          </a:r>
        </a:p>
      </dsp:txBody>
      <dsp:txXfrm>
        <a:off x="4007685" y="2350809"/>
        <a:ext cx="1137636" cy="6948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0920"/>
          <a:ext cx="1790419" cy="61947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学习样本构造</a:t>
          </a:r>
        </a:p>
      </dsp:txBody>
      <dsp:txXfrm>
        <a:off x="3937" y="30920"/>
        <a:ext cx="1790419" cy="412980"/>
      </dsp:txXfrm>
    </dsp:sp>
    <dsp:sp modelId="{882AAB93-9174-4C85-BA68-ED05BFC340F9}">
      <dsp:nvSpPr>
        <dsp:cNvPr id="0" name=""/>
        <dsp:cNvSpPr/>
      </dsp:nvSpPr>
      <dsp:spPr>
        <a:xfrm>
          <a:off x="370650" y="44390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目标属性和条件属性的集成</a:t>
          </a:r>
        </a:p>
      </dsp:txBody>
      <dsp:txXfrm>
        <a:off x="394269" y="46751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65778" y="103681"/>
        <a:ext cx="441683" cy="267458"/>
      </dsp:txXfrm>
    </dsp:sp>
    <dsp:sp modelId="{0181AEED-0E55-4451-A246-58F106BA9CA1}">
      <dsp:nvSpPr>
        <dsp:cNvPr id="0" name=""/>
        <dsp:cNvSpPr/>
      </dsp:nvSpPr>
      <dsp:spPr>
        <a:xfrm>
          <a:off x="2880041" y="30920"/>
          <a:ext cx="1790419" cy="61947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数据清洗</a:t>
          </a:r>
        </a:p>
      </dsp:txBody>
      <dsp:txXfrm>
        <a:off x="2880041" y="30920"/>
        <a:ext cx="1790419" cy="412980"/>
      </dsp:txXfrm>
    </dsp:sp>
    <dsp:sp modelId="{1D4DB2AE-16F1-49DF-98B6-13E48EBE43B4}">
      <dsp:nvSpPr>
        <dsp:cNvPr id="0" name=""/>
        <dsp:cNvSpPr/>
      </dsp:nvSpPr>
      <dsp:spPr>
        <a:xfrm>
          <a:off x="3246753" y="44390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空缺值补全</a:t>
          </a:r>
        </a:p>
        <a:p>
          <a:pPr marL="114300" lvl="1" indent="-114300" algn="l" defTabSz="622300">
            <a:lnSpc>
              <a:spcPct val="90000"/>
            </a:lnSpc>
            <a:spcBef>
              <a:spcPct val="0"/>
            </a:spcBef>
            <a:spcAft>
              <a:spcPct val="15000"/>
            </a:spcAft>
            <a:buChar char="•"/>
          </a:pPr>
          <a:r>
            <a:rPr lang="zh-CN" altLang="en-US" sz="1400" kern="1200" dirty="0"/>
            <a:t>删除重要空缺数据</a:t>
          </a:r>
        </a:p>
      </dsp:txBody>
      <dsp:txXfrm>
        <a:off x="3270372" y="46751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941882" y="103681"/>
        <a:ext cx="441683" cy="267458"/>
      </dsp:txXfrm>
    </dsp:sp>
    <dsp:sp modelId="{9E4B3084-4521-4BF6-85F5-D8B2E97C1E9B}">
      <dsp:nvSpPr>
        <dsp:cNvPr id="0" name=""/>
        <dsp:cNvSpPr/>
      </dsp:nvSpPr>
      <dsp:spPr>
        <a:xfrm>
          <a:off x="5756145" y="30920"/>
          <a:ext cx="1790419" cy="61947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数据变换</a:t>
          </a:r>
        </a:p>
      </dsp:txBody>
      <dsp:txXfrm>
        <a:off x="5756145" y="30920"/>
        <a:ext cx="1790419" cy="412980"/>
      </dsp:txXfrm>
    </dsp:sp>
    <dsp:sp modelId="{6340DEB0-987A-4E3E-A4B0-EBCE990AB663}">
      <dsp:nvSpPr>
        <dsp:cNvPr id="0" name=""/>
        <dsp:cNvSpPr/>
      </dsp:nvSpPr>
      <dsp:spPr>
        <a:xfrm>
          <a:off x="6122857" y="44390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新属性构造</a:t>
          </a:r>
        </a:p>
        <a:p>
          <a:pPr marL="114300" lvl="1" indent="-114300" algn="l" defTabSz="622300">
            <a:lnSpc>
              <a:spcPct val="90000"/>
            </a:lnSpc>
            <a:spcBef>
              <a:spcPct val="0"/>
            </a:spcBef>
            <a:spcAft>
              <a:spcPct val="15000"/>
            </a:spcAft>
            <a:buChar char="•"/>
          </a:pPr>
          <a:r>
            <a:rPr lang="zh-CN" altLang="en-US" sz="1400" kern="1200" dirty="0"/>
            <a:t>样本归一化</a:t>
          </a:r>
        </a:p>
      </dsp:txBody>
      <dsp:txXfrm>
        <a:off x="6146476" y="467519"/>
        <a:ext cx="1743181" cy="7591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prstClr val="white">
            <a:lumMod val="65000"/>
          </a:prst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rgbClr val="A6A6A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结合材料多尺度属性的分而治之的机器学习方法预测蠕变寿命</a:t>
          </a:r>
        </a:p>
        <a:p>
          <a:pPr marL="171450" lvl="1" indent="-171450" algn="l" defTabSz="711200">
            <a:lnSpc>
              <a:spcPct val="90000"/>
            </a:lnSpc>
            <a:spcBef>
              <a:spcPct val="0"/>
            </a:spcBef>
            <a:spcAft>
              <a:spcPct val="15000"/>
            </a:spcAft>
            <a:buChar char="•"/>
          </a:pPr>
          <a:endParaRPr lang="zh-CN" altLang="en-US" sz="1600" b="1" kern="1200" dirty="0">
            <a:solidFill>
              <a:srgbClr val="FF0000"/>
            </a:solidFill>
          </a:endParaRP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rgbClr val="3760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153B2-F09D-8F4A-B6EE-6BDBB364FF62}">
      <dsp:nvSpPr>
        <dsp:cNvPr id="0" name=""/>
        <dsp:cNvSpPr/>
      </dsp:nvSpPr>
      <dsp:spPr>
        <a:xfrm>
          <a:off x="842493" y="1199067"/>
          <a:ext cx="1029714" cy="1029714"/>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特征</a:t>
          </a:r>
          <a:endParaRPr lang="en-US" altLang="zh-CN" sz="1400" b="1" kern="1200" dirty="0">
            <a:solidFill>
              <a:schemeClr val="tx1"/>
            </a:solidFill>
          </a:endParaRPr>
        </a:p>
        <a:p>
          <a:pPr marL="0" lvl="0" indent="0" algn="ctr" defTabSz="622300">
            <a:lnSpc>
              <a:spcPct val="90000"/>
            </a:lnSpc>
            <a:spcBef>
              <a:spcPct val="0"/>
            </a:spcBef>
            <a:spcAft>
              <a:spcPct val="35000"/>
            </a:spcAft>
            <a:buNone/>
          </a:pPr>
          <a:r>
            <a:rPr lang="zh-CN" altLang="en-US" sz="1400" b="1" kern="1200" dirty="0">
              <a:solidFill>
                <a:schemeClr val="tx1"/>
              </a:solidFill>
            </a:rPr>
            <a:t>分析</a:t>
          </a:r>
        </a:p>
      </dsp:txBody>
      <dsp:txXfrm>
        <a:off x="1049511" y="1440273"/>
        <a:ext cx="615678" cy="529294"/>
      </dsp:txXfrm>
    </dsp:sp>
    <dsp:sp modelId="{17EB5C76-4F52-9746-A49B-9AB460D6016F}">
      <dsp:nvSpPr>
        <dsp:cNvPr id="0" name=""/>
        <dsp:cNvSpPr/>
      </dsp:nvSpPr>
      <dsp:spPr>
        <a:xfrm>
          <a:off x="243387" y="955680"/>
          <a:ext cx="748883" cy="748883"/>
        </a:xfrm>
        <a:prstGeom prst="gear6">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分类</a:t>
          </a:r>
        </a:p>
      </dsp:txBody>
      <dsp:txXfrm>
        <a:off x="431921" y="1145353"/>
        <a:ext cx="371815" cy="369537"/>
      </dsp:txXfrm>
    </dsp:sp>
    <dsp:sp modelId="{575F483A-F8C7-0049-9D8C-95198D5F1658}">
      <dsp:nvSpPr>
        <dsp:cNvPr id="0" name=""/>
        <dsp:cNvSpPr/>
      </dsp:nvSpPr>
      <dsp:spPr>
        <a:xfrm rot="20700000">
          <a:off x="662838" y="439027"/>
          <a:ext cx="733752" cy="733752"/>
        </a:xfrm>
        <a:prstGeom prst="gear6">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回归</a:t>
          </a:r>
        </a:p>
      </dsp:txBody>
      <dsp:txXfrm rot="-20700000">
        <a:off x="823771" y="599961"/>
        <a:ext cx="411885" cy="411885"/>
      </dsp:txXfrm>
    </dsp:sp>
    <dsp:sp modelId="{8232B089-63C5-AB4B-BA0A-0A547FF2C331}">
      <dsp:nvSpPr>
        <dsp:cNvPr id="0" name=""/>
        <dsp:cNvSpPr/>
      </dsp:nvSpPr>
      <dsp:spPr>
        <a:xfrm>
          <a:off x="740239" y="1056328"/>
          <a:ext cx="1318034" cy="1318034"/>
        </a:xfrm>
        <a:prstGeom prst="circularArrow">
          <a:avLst>
            <a:gd name="adj1" fmla="val 4688"/>
            <a:gd name="adj2" fmla="val 299029"/>
            <a:gd name="adj3" fmla="val 2410490"/>
            <a:gd name="adj4" fmla="val 16111347"/>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97B48-8C9B-624A-B709-3E1223F26B56}">
      <dsp:nvSpPr>
        <dsp:cNvPr id="0" name=""/>
        <dsp:cNvSpPr/>
      </dsp:nvSpPr>
      <dsp:spPr>
        <a:xfrm>
          <a:off x="110761" y="799946"/>
          <a:ext cx="957634" cy="957634"/>
        </a:xfrm>
        <a:prstGeom prst="leftCircularArrow">
          <a:avLst>
            <a:gd name="adj1" fmla="val 6452"/>
            <a:gd name="adj2" fmla="val 429999"/>
            <a:gd name="adj3" fmla="val 10489124"/>
            <a:gd name="adj4" fmla="val 14837806"/>
            <a:gd name="adj5" fmla="val 7527"/>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653D63-EF3C-2846-827E-FED255DF9D22}">
      <dsp:nvSpPr>
        <dsp:cNvPr id="0" name=""/>
        <dsp:cNvSpPr/>
      </dsp:nvSpPr>
      <dsp:spPr>
        <a:xfrm>
          <a:off x="493113" y="288273"/>
          <a:ext cx="1032522" cy="1032522"/>
        </a:xfrm>
        <a:prstGeom prst="circularArrow">
          <a:avLst>
            <a:gd name="adj1" fmla="val 5984"/>
            <a:gd name="adj2" fmla="val 394124"/>
            <a:gd name="adj3" fmla="val 13313824"/>
            <a:gd name="adj4" fmla="val 10508221"/>
            <a:gd name="adj5" fmla="val 6981"/>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C099D-F3C8-43AA-86E2-4EC78F70AE8F}">
      <dsp:nvSpPr>
        <dsp:cNvPr id="0" name=""/>
        <dsp:cNvSpPr/>
      </dsp:nvSpPr>
      <dsp:spPr>
        <a:xfrm>
          <a:off x="1025094" y="0"/>
          <a:ext cx="1583734" cy="158377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DD702-C500-47BD-B181-07F3FC7F061A}">
      <dsp:nvSpPr>
        <dsp:cNvPr id="0" name=""/>
        <dsp:cNvSpPr/>
      </dsp:nvSpPr>
      <dsp:spPr>
        <a:xfrm>
          <a:off x="1374876" y="573392"/>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蠕变性能预测</a:t>
          </a:r>
        </a:p>
      </dsp:txBody>
      <dsp:txXfrm>
        <a:off x="1374876" y="573392"/>
        <a:ext cx="883599" cy="441747"/>
      </dsp:txXfrm>
    </dsp:sp>
    <dsp:sp modelId="{C4595AA8-A958-4FCD-8A38-6C9234FAD484}">
      <dsp:nvSpPr>
        <dsp:cNvPr id="0" name=""/>
        <dsp:cNvSpPr/>
      </dsp:nvSpPr>
      <dsp:spPr>
        <a:xfrm>
          <a:off x="698174" y="1015139"/>
          <a:ext cx="1360548" cy="1361124"/>
        </a:xfrm>
        <a:prstGeom prst="blockArc">
          <a:avLst>
            <a:gd name="adj1" fmla="val 0"/>
            <a:gd name="adj2" fmla="val 18900000"/>
            <a:gd name="adj3" fmla="val 1274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1D262-E1C0-4E2F-AB55-8767F4333F0A}">
      <dsp:nvSpPr>
        <dsp:cNvPr id="0" name=""/>
        <dsp:cNvSpPr/>
      </dsp:nvSpPr>
      <dsp:spPr>
        <a:xfrm>
          <a:off x="933076" y="1485165"/>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其他</a:t>
          </a:r>
        </a:p>
      </dsp:txBody>
      <dsp:txXfrm>
        <a:off x="933076" y="1485165"/>
        <a:ext cx="883599" cy="4417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5880" rIns="55880" bIns="55880" numCol="1" spcCol="1270" anchor="ctr" anchorCtr="0">
          <a:noAutofit/>
        </a:bodyPr>
        <a:lstStyle/>
        <a:p>
          <a:pPr marL="0" lvl="0" indent="0" algn="l" defTabSz="977900">
            <a:lnSpc>
              <a:spcPct val="90000"/>
            </a:lnSpc>
            <a:spcBef>
              <a:spcPct val="0"/>
            </a:spcBef>
            <a:spcAft>
              <a:spcPct val="35000"/>
            </a:spcAft>
            <a:buNone/>
          </a:pPr>
          <a:r>
            <a:rPr lang="zh-CN" altLang="en-US" sz="2200" kern="1200" dirty="0"/>
            <a:t>高温合金数据的采集、分类与存储</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结合材料多尺度属性的分而治之的机器学习方法预测蠕变寿命</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prstClr val="white">
            <a:lumMod val="65000"/>
          </a:prst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结合材料多尺度属性的分而治之的机器学习方法预测蠕变寿命</a:t>
          </a:r>
        </a:p>
        <a:p>
          <a:pPr marL="171450" lvl="1" indent="-171450" algn="l" defTabSz="711200">
            <a:lnSpc>
              <a:spcPct val="90000"/>
            </a:lnSpc>
            <a:spcBef>
              <a:spcPct val="0"/>
            </a:spcBef>
            <a:spcAft>
              <a:spcPct val="15000"/>
            </a:spcAft>
            <a:buChar char="•"/>
          </a:pPr>
          <a:endParaRPr lang="zh-CN" altLang="en-US" sz="1600" b="1" kern="1200" dirty="0">
            <a:solidFill>
              <a:srgbClr val="FF0000"/>
            </a:solidFill>
          </a:endParaRP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其他</a:t>
          </a:r>
        </a:p>
      </dsp:txBody>
      <dsp:txXfrm>
        <a:off x="60847" y="522944"/>
        <a:ext cx="291939" cy="2919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2019/6/22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511425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2706025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镍、铼、钴、铝、钛、钨、钼、铬、钽、碳、硼、钇、铌、铪</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阶段时效处理的时间 </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小时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之前这里把这里所有的属性都先看成离散的，是有问题的，我对这里做了修改</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367480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1100758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2147253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待投（</a:t>
            </a:r>
            <a:r>
              <a:rPr lang="en-US" altLang="zh-CN" dirty="0"/>
              <a:t>nature machine</a:t>
            </a:r>
            <a:r>
              <a:rPr lang="zh-CN" altLang="en-US" dirty="0"/>
              <a:t>），参考文献格式</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32327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1669509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21</a:t>
            </a:fld>
            <a:endParaRPr lang="zh-CN" altLang="en-US"/>
          </a:p>
        </p:txBody>
      </p:sp>
    </p:spTree>
    <p:extLst>
      <p:ext uri="{BB962C8B-B14F-4D97-AF65-F5344CB8AC3E}">
        <p14:creationId xmlns:p14="http://schemas.microsoft.com/office/powerpoint/2010/main" val="250608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Ni</a:t>
            </a:r>
            <a:r>
              <a:rPr lang="zh-CN" altLang="en-US" sz="1200" kern="1200" dirty="0">
                <a:solidFill>
                  <a:schemeClr val="tx1"/>
                </a:solidFill>
                <a:effectLst/>
                <a:latin typeface="+mn-lt"/>
                <a:ea typeface="+mn-ea"/>
                <a:cs typeface="+mn-cs"/>
              </a:rPr>
              <a:t>镍、</a:t>
            </a:r>
            <a:r>
              <a:rPr lang="en" altLang="zh-CN" sz="1200" kern="1200" dirty="0">
                <a:solidFill>
                  <a:schemeClr val="tx1"/>
                </a:solidFill>
                <a:effectLst/>
                <a:latin typeface="+mn-lt"/>
                <a:ea typeface="+mn-ea"/>
                <a:cs typeface="+mn-cs"/>
              </a:rPr>
              <a:t>Re</a:t>
            </a:r>
            <a:r>
              <a:rPr lang="zh-CN" altLang="en-US" sz="1200" kern="1200" dirty="0">
                <a:solidFill>
                  <a:schemeClr val="tx1"/>
                </a:solidFill>
                <a:effectLst/>
                <a:latin typeface="+mn-lt"/>
                <a:ea typeface="+mn-ea"/>
                <a:cs typeface="+mn-cs"/>
              </a:rPr>
              <a:t>铼、</a:t>
            </a:r>
            <a:r>
              <a:rPr lang="en" altLang="zh-CN" sz="1200" kern="1200" dirty="0">
                <a:solidFill>
                  <a:schemeClr val="tx1"/>
                </a:solidFill>
                <a:effectLst/>
                <a:latin typeface="+mn-lt"/>
                <a:ea typeface="+mn-ea"/>
                <a:cs typeface="+mn-cs"/>
              </a:rPr>
              <a:t>Co</a:t>
            </a:r>
            <a:r>
              <a:rPr lang="zh-CN" altLang="en-US" sz="1200" kern="1200" dirty="0">
                <a:solidFill>
                  <a:schemeClr val="tx1"/>
                </a:solidFill>
                <a:effectLst/>
                <a:latin typeface="+mn-lt"/>
                <a:ea typeface="+mn-ea"/>
                <a:cs typeface="+mn-cs"/>
              </a:rPr>
              <a:t>钴、</a:t>
            </a:r>
            <a:r>
              <a:rPr lang="en" altLang="zh-CN" sz="1200" kern="1200" dirty="0">
                <a:solidFill>
                  <a:schemeClr val="tx1"/>
                </a:solidFill>
                <a:effectLst/>
                <a:latin typeface="+mn-lt"/>
                <a:ea typeface="+mn-ea"/>
                <a:cs typeface="+mn-cs"/>
              </a:rPr>
              <a:t>Al</a:t>
            </a:r>
            <a:r>
              <a:rPr lang="zh-CN" altLang="en-US" sz="1200" kern="1200" dirty="0">
                <a:solidFill>
                  <a:schemeClr val="tx1"/>
                </a:solidFill>
                <a:effectLst/>
                <a:latin typeface="+mn-lt"/>
                <a:ea typeface="+mn-ea"/>
                <a:cs typeface="+mn-cs"/>
              </a:rPr>
              <a:t>铝、</a:t>
            </a:r>
            <a:r>
              <a:rPr lang="en" altLang="zh-CN" sz="1200" kern="1200" dirty="0" err="1">
                <a:solidFill>
                  <a:schemeClr val="tx1"/>
                </a:solidFill>
                <a:effectLst/>
                <a:latin typeface="+mn-lt"/>
                <a:ea typeface="+mn-ea"/>
                <a:cs typeface="+mn-cs"/>
              </a:rPr>
              <a:t>Ti</a:t>
            </a:r>
            <a:r>
              <a:rPr lang="zh-CN" altLang="en-US" sz="1200" kern="1200" dirty="0">
                <a:solidFill>
                  <a:schemeClr val="tx1"/>
                </a:solidFill>
                <a:effectLst/>
                <a:latin typeface="+mn-lt"/>
                <a:ea typeface="+mn-ea"/>
                <a:cs typeface="+mn-cs"/>
              </a:rPr>
              <a:t>钛、</a:t>
            </a:r>
            <a:r>
              <a:rPr lang="en" altLang="zh-CN"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钨、</a:t>
            </a:r>
            <a:r>
              <a:rPr lang="en" altLang="zh-CN" sz="1200" kern="1200" dirty="0">
                <a:solidFill>
                  <a:schemeClr val="tx1"/>
                </a:solidFill>
                <a:effectLst/>
                <a:latin typeface="+mn-lt"/>
                <a:ea typeface="+mn-ea"/>
                <a:cs typeface="+mn-cs"/>
              </a:rPr>
              <a:t>Mo</a:t>
            </a:r>
            <a:r>
              <a:rPr lang="zh-CN" altLang="en-US" sz="1200" kern="1200" dirty="0">
                <a:solidFill>
                  <a:schemeClr val="tx1"/>
                </a:solidFill>
                <a:effectLst/>
                <a:latin typeface="+mn-lt"/>
                <a:ea typeface="+mn-ea"/>
                <a:cs typeface="+mn-cs"/>
              </a:rPr>
              <a:t>钼、</a:t>
            </a:r>
            <a:r>
              <a:rPr lang="en" altLang="zh-CN" sz="1200" kern="1200" dirty="0">
                <a:solidFill>
                  <a:schemeClr val="tx1"/>
                </a:solidFill>
                <a:effectLst/>
                <a:latin typeface="+mn-lt"/>
                <a:ea typeface="+mn-ea"/>
                <a:cs typeface="+mn-cs"/>
              </a:rPr>
              <a:t>Cr</a:t>
            </a:r>
            <a:r>
              <a:rPr lang="zh-CN" altLang="en-US" sz="1200" kern="1200" dirty="0">
                <a:solidFill>
                  <a:schemeClr val="tx1"/>
                </a:solidFill>
                <a:effectLst/>
                <a:latin typeface="+mn-lt"/>
                <a:ea typeface="+mn-ea"/>
                <a:cs typeface="+mn-cs"/>
              </a:rPr>
              <a:t>铬、</a:t>
            </a:r>
            <a:r>
              <a:rPr lang="en" altLang="zh-CN" sz="1200" kern="1200" dirty="0">
                <a:solidFill>
                  <a:schemeClr val="tx1"/>
                </a:solidFill>
                <a:effectLst/>
                <a:latin typeface="+mn-lt"/>
                <a:ea typeface="+mn-ea"/>
                <a:cs typeface="+mn-cs"/>
              </a:rPr>
              <a:t>Ta</a:t>
            </a:r>
            <a:r>
              <a:rPr lang="zh-CN" altLang="en-US" sz="1200" kern="1200" dirty="0">
                <a:solidFill>
                  <a:schemeClr val="tx1"/>
                </a:solidFill>
                <a:effectLst/>
                <a:latin typeface="+mn-lt"/>
                <a:ea typeface="+mn-ea"/>
                <a:cs typeface="+mn-cs"/>
              </a:rPr>
              <a:t>钽、</a:t>
            </a:r>
            <a:r>
              <a:rPr lang="en"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碳、</a:t>
            </a:r>
            <a:r>
              <a:rPr lang="en"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硼、</a:t>
            </a:r>
            <a:r>
              <a:rPr lang="en"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钇、</a:t>
            </a:r>
            <a:r>
              <a:rPr lang="en" altLang="zh-CN" sz="1200" kern="1200" dirty="0" err="1">
                <a:solidFill>
                  <a:schemeClr val="tx1"/>
                </a:solidFill>
                <a:effectLst/>
                <a:latin typeface="+mn-lt"/>
                <a:ea typeface="+mn-ea"/>
                <a:cs typeface="+mn-cs"/>
              </a:rPr>
              <a:t>Nb</a:t>
            </a:r>
            <a:r>
              <a:rPr lang="zh-CN" altLang="en-US" sz="1200" kern="1200" dirty="0">
                <a:solidFill>
                  <a:schemeClr val="tx1"/>
                </a:solidFill>
                <a:effectLst/>
                <a:latin typeface="+mn-lt"/>
                <a:ea typeface="+mn-ea"/>
                <a:cs typeface="+mn-cs"/>
              </a:rPr>
              <a:t>铌、</a:t>
            </a:r>
            <a:r>
              <a:rPr lang="en" altLang="zh-CN" sz="1200" kern="1200" dirty="0" err="1">
                <a:solidFill>
                  <a:schemeClr val="tx1"/>
                </a:solidFill>
                <a:effectLst/>
                <a:latin typeface="+mn-lt"/>
                <a:ea typeface="+mn-ea"/>
                <a:cs typeface="+mn-cs"/>
              </a:rPr>
              <a:t>Hf</a:t>
            </a:r>
            <a:r>
              <a:rPr lang="zh-CN" altLang="en-US" sz="1200" kern="1200" dirty="0">
                <a:solidFill>
                  <a:schemeClr val="tx1"/>
                </a:solidFill>
                <a:effectLst/>
                <a:latin typeface="+mn-lt"/>
                <a:ea typeface="+mn-ea"/>
                <a:cs typeface="+mn-cs"/>
              </a:rPr>
              <a:t>铪</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3790128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3773546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在文字后面加入相关的描述符</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4024272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输入样本</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把样本投射到特征空间并利用聚类的方法把样本划分为不同的簇，</a:t>
            </a:r>
            <a:r>
              <a:rPr lang="zh-CN" altLang="en-US" sz="1200" b="1" dirty="0"/>
              <a:t>簇内样本的特性相似、簇间样本的特性不同</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针对不同的簇，</a:t>
            </a:r>
            <a:r>
              <a:rPr lang="zh-CN" altLang="en-US" b="1" dirty="0"/>
              <a:t>依据预测精度</a:t>
            </a:r>
            <a:r>
              <a:rPr lang="zh-CN" altLang="en-US" dirty="0"/>
              <a:t>选择最优的回归模型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异构集成</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endParaRPr kumimoji="1"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11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7405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083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01785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29</a:t>
            </a:fld>
            <a:endParaRPr lang="zh-CN" altLang="en-US"/>
          </a:p>
        </p:txBody>
      </p:sp>
    </p:spTree>
    <p:extLst>
      <p:ext uri="{BB962C8B-B14F-4D97-AF65-F5344CB8AC3E}">
        <p14:creationId xmlns:p14="http://schemas.microsoft.com/office/powerpoint/2010/main" val="3465589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1107903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3606209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5844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484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49151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源数据</a:t>
            </a:r>
            <a:endParaRPr lang="en-US" altLang="zh-CN" sz="1200" dirty="0"/>
          </a:p>
          <a:p>
            <a:r>
              <a:rPr lang="zh-CN" altLang="en-US" sz="1200" dirty="0"/>
              <a:t>数据集元信息数据</a:t>
            </a:r>
            <a:endParaRPr lang="en-US" altLang="zh-CN" sz="1200" dirty="0"/>
          </a:p>
          <a:p>
            <a:r>
              <a:rPr lang="zh-CN" altLang="en-US" sz="1200" dirty="0"/>
              <a:t>文献元信息数据</a:t>
            </a:r>
            <a:endParaRPr lang="en-US" altLang="zh-CN" sz="1200" dirty="0"/>
          </a:p>
          <a:p>
            <a:r>
              <a:rPr lang="zh-CN" altLang="en-US" sz="1200" dirty="0"/>
              <a:t>文献、数据、科研人员之间的关联关系</a:t>
            </a:r>
            <a:endParaRPr lang="en-US" altLang="zh-CN" sz="1200" dirty="0"/>
          </a:p>
          <a:p>
            <a:r>
              <a:rPr lang="zh-CN" altLang="en-US" sz="1200" dirty="0"/>
              <a:t>新文献数据</a:t>
            </a:r>
            <a:endParaRPr lang="en-US" altLang="zh-CN" sz="1200" dirty="0"/>
          </a:p>
          <a:p>
            <a:r>
              <a:rPr lang="zh-CN" altLang="en-US" sz="1200" dirty="0"/>
              <a:t>计算的蠕变专利数据</a:t>
            </a:r>
            <a:r>
              <a:rPr lang="en-US" altLang="zh-CN" sz="1200" dirty="0"/>
              <a:t>37</a:t>
            </a:r>
            <a:r>
              <a:rPr lang="zh-CN" altLang="en-US" sz="1200" dirty="0"/>
              <a:t>条（）</a:t>
            </a:r>
            <a:endParaRPr lang="en-US" altLang="zh-CN" sz="1200" dirty="0"/>
          </a:p>
          <a:p>
            <a:r>
              <a:rPr lang="zh-CN" altLang="en-US" sz="1200" dirty="0"/>
              <a:t>归纳和总结</a:t>
            </a:r>
            <a:endParaRPr lang="en-US" altLang="zh-CN" sz="1200" dirty="0"/>
          </a:p>
          <a:p>
            <a:r>
              <a:rPr lang="zh-CN" altLang="en-US" sz="1200" dirty="0"/>
              <a:t>未来的工作：（</a:t>
            </a:r>
            <a:r>
              <a:rPr lang="en-US" altLang="zh-CN" sz="1200" dirty="0"/>
              <a:t>1</a:t>
            </a:r>
            <a:r>
              <a:rPr lang="zh-CN" altLang="en-US" sz="1200" dirty="0"/>
              <a:t>）规则抽取 （</a:t>
            </a:r>
            <a:r>
              <a:rPr lang="en-US" altLang="zh-CN" sz="1200" dirty="0"/>
              <a:t>2</a:t>
            </a:r>
            <a:r>
              <a:rPr lang="zh-CN" altLang="en-US" sz="1200"/>
              <a:t>）平台的建设</a:t>
            </a:r>
            <a:endParaRPr lang="en-US" altLang="zh-CN"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861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1068556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11</a:t>
            </a:fld>
            <a:endParaRPr lang="zh-CN" altLang="en-US"/>
          </a:p>
        </p:txBody>
      </p:sp>
    </p:spTree>
    <p:extLst>
      <p:ext uri="{BB962C8B-B14F-4D97-AF65-F5344CB8AC3E}">
        <p14:creationId xmlns:p14="http://schemas.microsoft.com/office/powerpoint/2010/main" val="2391718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25.png"/><Relationship Id="rId7" Type="http://schemas.openxmlformats.org/officeDocument/2006/relationships/diagramLayout" Target="../diagrams/layout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8.xml"/><Relationship Id="rId11" Type="http://schemas.openxmlformats.org/officeDocument/2006/relationships/image" Target="../media/image28.png"/><Relationship Id="rId5" Type="http://schemas.openxmlformats.org/officeDocument/2006/relationships/image" Target="../media/image27.png"/><Relationship Id="rId10" Type="http://schemas.microsoft.com/office/2007/relationships/diagramDrawing" Target="../diagrams/drawing8.xml"/><Relationship Id="rId4" Type="http://schemas.openxmlformats.org/officeDocument/2006/relationships/image" Target="../media/image26.png"/><Relationship Id="rId9" Type="http://schemas.openxmlformats.org/officeDocument/2006/relationships/diagramColors" Target="../diagrams/colors8.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33.emf"/><Relationship Id="rId17" Type="http://schemas.openxmlformats.org/officeDocument/2006/relationships/image" Target="../media/image37.png"/><Relationship Id="rId2" Type="http://schemas.openxmlformats.org/officeDocument/2006/relationships/notesSlide" Target="../notesSlides/notesSlide13.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2.emf"/><Relationship Id="rId5" Type="http://schemas.openxmlformats.org/officeDocument/2006/relationships/diagramQuickStyle" Target="../diagrams/quickStyle9.xml"/><Relationship Id="rId15" Type="http://schemas.openxmlformats.org/officeDocument/2006/relationships/slide" Target="slide39.xml"/><Relationship Id="rId10" Type="http://schemas.openxmlformats.org/officeDocument/2006/relationships/image" Target="../media/image31.emf"/><Relationship Id="rId4" Type="http://schemas.openxmlformats.org/officeDocument/2006/relationships/diagramLayout" Target="../diagrams/layout9.xml"/><Relationship Id="rId9" Type="http://schemas.openxmlformats.org/officeDocument/2006/relationships/image" Target="../media/image30.emf"/><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emf"/><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hyperlink" Target="file:///F:\&#39640;&#28201;&#21512;&#37329;&#39033;&#30446;\Main_&#39640;&#28201;&#21512;&#37329;&#39033;&#30446;&#20840;&#37096;&#36164;&#26009;\&#21271;&#20140;&#27719;&#25253;ppt\2018-9-28-&#31532;&#19971;&#27425;&#27719;&#25253;\&#22810;&#23618;&#32423;&#29305;&#24449;&#20998;&#26512;\redundancy_evaluation\cormatrix.csv" TargetMode="Externa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7.png"/><Relationship Id="rId7" Type="http://schemas.openxmlformats.org/officeDocument/2006/relationships/diagramColors" Target="../diagrams/colors11.xml"/><Relationship Id="rId12"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50.png"/><Relationship Id="rId5" Type="http://schemas.openxmlformats.org/officeDocument/2006/relationships/diagramLayout" Target="../diagrams/layout11.xml"/><Relationship Id="rId10" Type="http://schemas.openxmlformats.org/officeDocument/2006/relationships/image" Target="../media/image49.png"/><Relationship Id="rId4" Type="http://schemas.openxmlformats.org/officeDocument/2006/relationships/diagramData" Target="../diagrams/data11.xml"/><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18" Type="http://schemas.openxmlformats.org/officeDocument/2006/relationships/image" Target="../media/image67.png"/><Relationship Id="rId3" Type="http://schemas.openxmlformats.org/officeDocument/2006/relationships/image" Target="../media/image55.pn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37.png"/><Relationship Id="rId2" Type="http://schemas.openxmlformats.org/officeDocument/2006/relationships/notesSlide" Target="../notesSlides/notesSlide22.xml"/><Relationship Id="rId16" Type="http://schemas.openxmlformats.org/officeDocument/2006/relationships/image" Target="../media/image66.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1.png"/><Relationship Id="rId5" Type="http://schemas.openxmlformats.org/officeDocument/2006/relationships/image" Target="../media/image57.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8.png"/><Relationship Id="rId4" Type="http://schemas.openxmlformats.org/officeDocument/2006/relationships/image" Target="../media/image56.png"/><Relationship Id="rId9" Type="http://schemas.openxmlformats.org/officeDocument/2006/relationships/image" Target="../media/image36.pn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wmf"/><Relationship Id="rId4" Type="http://schemas.openxmlformats.org/officeDocument/2006/relationships/image" Target="../media/image79.wmf"/></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emf"/></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3.emf"/><Relationship Id="rId5" Type="http://schemas.openxmlformats.org/officeDocument/2006/relationships/image" Target="../media/image87.emf"/><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br>
              <a:rPr lang="en-US" altLang="zh-CN" b="1" dirty="0">
                <a:solidFill>
                  <a:schemeClr val="tx1"/>
                </a:solidFill>
              </a:rPr>
            </a:br>
            <a:r>
              <a:rPr lang="zh-CN" altLang="en-US" b="1" dirty="0">
                <a:solidFill>
                  <a:schemeClr val="tx1"/>
                </a:solidFill>
              </a:rPr>
              <a:t>镍基单晶高温合金材料</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2019年6月22日星期六</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46294"/>
            <a:ext cx="5286648" cy="5787938"/>
          </a:xfrm>
          <a:prstGeom prst="rect">
            <a:avLst/>
          </a:prstGeom>
        </p:spPr>
      </p:pic>
      <p:sp>
        <p:nvSpPr>
          <p:cNvPr id="4" name="文本框 3"/>
          <p:cNvSpPr txBox="1"/>
          <p:nvPr/>
        </p:nvSpPr>
        <p:spPr>
          <a:xfrm>
            <a:off x="5292079"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ext uri="{D42A27DB-BD31-4B8C-83A1-F6EECF244321}">
                <p14:modId xmlns:p14="http://schemas.microsoft.com/office/powerpoint/2010/main" val="430948878"/>
              </p:ext>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a16="http://schemas.microsoft.com/office/drawing/2014/main" val="20000"/>
                    </a:ext>
                  </a:extLst>
                </a:gridCol>
                <a:gridCol w="1630134">
                  <a:extLst>
                    <a:ext uri="{9D8B030D-6E8A-4147-A177-3AD203B41FA5}">
                      <a16:colId xmlns:a16="http://schemas.microsoft.com/office/drawing/2014/main" val="20001"/>
                    </a:ext>
                  </a:extLst>
                </a:gridCol>
              </a:tblGrid>
              <a:tr h="380551">
                <a:tc>
                  <a:txBody>
                    <a:bodyPr/>
                    <a:lstStyle/>
                    <a:p>
                      <a:pPr algn="ctr"/>
                      <a:r>
                        <a:rPr lang="zh-CN" altLang="en-US" dirty="0"/>
                        <a:t>性能分类</a:t>
                      </a:r>
                    </a:p>
                  </a:txBody>
                  <a:tcPr/>
                </a:tc>
                <a:tc>
                  <a:txBody>
                    <a:bodyPr/>
                    <a:lstStyle/>
                    <a:p>
                      <a:pPr algn="ctr"/>
                      <a:r>
                        <a:rPr lang="zh-CN" altLang="en-US" dirty="0"/>
                        <a:t>数量</a:t>
                      </a:r>
                    </a:p>
                  </a:txBody>
                  <a:tcPr/>
                </a:tc>
                <a:extLst>
                  <a:ext uri="{0D108BD9-81ED-4DB2-BD59-A6C34878D82A}">
                    <a16:rowId xmlns:a16="http://schemas.microsoft.com/office/drawing/2014/main"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a16="http://schemas.microsoft.com/office/drawing/2014/main"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a16="http://schemas.microsoft.com/office/drawing/2014/main"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a16="http://schemas.microsoft.com/office/drawing/2014/main"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a16="http://schemas.microsoft.com/office/drawing/2014/main"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a16="http://schemas.microsoft.com/office/drawing/2014/main"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a16="http://schemas.microsoft.com/office/drawing/2014/main"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48601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lstStyle/>
          <a:p>
            <a:r>
              <a:rPr lang="zh-CN" altLang="en-US" dirty="0">
                <a:solidFill>
                  <a:srgbClr val="FF0000"/>
                </a:solidFill>
              </a:rPr>
              <a:t>高温合金会议文献蠕变数据的解读</a:t>
            </a:r>
          </a:p>
        </p:txBody>
      </p:sp>
      <p:pic>
        <p:nvPicPr>
          <p:cNvPr id="6" name="图片 5">
            <a:extLst>
              <a:ext uri="{FF2B5EF4-FFF2-40B4-BE49-F238E27FC236}">
                <a16:creationId xmlns:a16="http://schemas.microsoft.com/office/drawing/2014/main" id="{C22162F0-A757-4F9C-B390-DF05B97D4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6" y="798808"/>
            <a:ext cx="6312599" cy="5960032"/>
          </a:xfrm>
          <a:prstGeom prst="rect">
            <a:avLst/>
          </a:prstGeom>
        </p:spPr>
      </p:pic>
      <p:sp>
        <p:nvSpPr>
          <p:cNvPr id="9" name="文本框 8">
            <a:extLst>
              <a:ext uri="{FF2B5EF4-FFF2-40B4-BE49-F238E27FC236}">
                <a16:creationId xmlns:a16="http://schemas.microsoft.com/office/drawing/2014/main" id="{5FC1BD4C-378D-49CC-BA82-2B806051172F}"/>
              </a:ext>
            </a:extLst>
          </p:cNvPr>
          <p:cNvSpPr txBox="1"/>
          <p:nvPr/>
        </p:nvSpPr>
        <p:spPr>
          <a:xfrm>
            <a:off x="2006928" y="2644788"/>
            <a:ext cx="1872208" cy="1846659"/>
          </a:xfrm>
          <a:prstGeom prst="rect">
            <a:avLst/>
          </a:prstGeom>
          <a:noFill/>
        </p:spPr>
        <p:txBody>
          <a:bodyPr wrap="square" rtlCol="0">
            <a:spAutoFit/>
          </a:bodyPr>
          <a:lstStyle/>
          <a:p>
            <a:pPr algn="ctr"/>
            <a:endParaRPr lang="en-US" altLang="zh-CN" sz="1400" dirty="0"/>
          </a:p>
          <a:p>
            <a:pPr algn="ctr"/>
            <a:r>
              <a:rPr lang="zh-CN" altLang="en-US" sz="1600" b="1" dirty="0">
                <a:solidFill>
                  <a:srgbClr val="FF0000"/>
                </a:solidFill>
              </a:rPr>
              <a:t>蠕变性能衡量指标</a:t>
            </a:r>
            <a:endParaRPr lang="en-US" altLang="zh-CN" sz="1600" b="1" dirty="0">
              <a:solidFill>
                <a:srgbClr val="FF0000"/>
              </a:solidFill>
            </a:endParaRPr>
          </a:p>
          <a:p>
            <a:pPr marL="342900" indent="-342900" algn="ctr">
              <a:buFont typeface="+mj-lt"/>
              <a:buAutoNum type="arabicPeriod"/>
            </a:pPr>
            <a:r>
              <a:rPr lang="zh-CN" altLang="en-US" sz="1400" dirty="0">
                <a:solidFill>
                  <a:schemeClr val="accent6">
                    <a:lumMod val="75000"/>
                  </a:schemeClr>
                </a:solidFill>
              </a:rPr>
              <a:t>蠕变断裂寿命</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蠕变稳态时间</a:t>
            </a: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蠕变速率</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蠕变极限</a:t>
            </a:r>
          </a:p>
        </p:txBody>
      </p:sp>
      <p:sp>
        <p:nvSpPr>
          <p:cNvPr id="21" name="文本框 20">
            <a:extLst>
              <a:ext uri="{FF2B5EF4-FFF2-40B4-BE49-F238E27FC236}">
                <a16:creationId xmlns:a16="http://schemas.microsoft.com/office/drawing/2014/main" id="{EC8F39E5-8888-481E-B71B-885B6B4F4D6F}"/>
              </a:ext>
            </a:extLst>
          </p:cNvPr>
          <p:cNvSpPr txBox="1"/>
          <p:nvPr/>
        </p:nvSpPr>
        <p:spPr>
          <a:xfrm>
            <a:off x="5555294" y="4348976"/>
            <a:ext cx="3536844" cy="923330"/>
          </a:xfrm>
          <a:prstGeom prst="rect">
            <a:avLst/>
          </a:prstGeom>
          <a:noFill/>
        </p:spPr>
        <p:txBody>
          <a:bodyPr wrap="square" rtlCol="0">
            <a:spAutoFit/>
          </a:bodyPr>
          <a:lstStyle/>
          <a:p>
            <a:r>
              <a:rPr lang="en-US" altLang="zh-CN" dirty="0"/>
              <a:t>C</a:t>
            </a:r>
            <a:r>
              <a:rPr lang="zh-CN" altLang="en-US" dirty="0"/>
              <a:t>、</a:t>
            </a:r>
            <a:r>
              <a:rPr lang="en-US" altLang="zh-CN" dirty="0"/>
              <a:t>B</a:t>
            </a:r>
            <a:r>
              <a:rPr lang="zh-CN" altLang="en-US" dirty="0"/>
              <a:t>和</a:t>
            </a:r>
            <a:r>
              <a:rPr lang="en-US" altLang="zh-CN" dirty="0"/>
              <a:t>Hf</a:t>
            </a:r>
            <a:r>
              <a:rPr lang="zh-CN" altLang="en-US" dirty="0"/>
              <a:t>等微量元素，可以强化晶界，改善</a:t>
            </a:r>
            <a:r>
              <a:rPr lang="el-GR" altLang="zh-CN" dirty="0"/>
              <a:t>γ</a:t>
            </a:r>
            <a:r>
              <a:rPr lang="zh-CN" altLang="en-US" dirty="0"/>
              <a:t>相的形貌有助于提高合金的蠕变性能和持久寿命</a:t>
            </a:r>
          </a:p>
        </p:txBody>
      </p:sp>
      <p:sp>
        <p:nvSpPr>
          <p:cNvPr id="29" name="椭圆 28">
            <a:extLst>
              <a:ext uri="{FF2B5EF4-FFF2-40B4-BE49-F238E27FC236}">
                <a16:creationId xmlns:a16="http://schemas.microsoft.com/office/drawing/2014/main" id="{B7E8F40D-B59A-47E8-83EC-53B199DC4BF1}"/>
              </a:ext>
            </a:extLst>
          </p:cNvPr>
          <p:cNvSpPr/>
          <p:nvPr/>
        </p:nvSpPr>
        <p:spPr>
          <a:xfrm>
            <a:off x="5220072" y="4533642"/>
            <a:ext cx="326509" cy="7386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ED7FB74-92AB-4EDA-B08C-4555FC7FDE72}"/>
              </a:ext>
            </a:extLst>
          </p:cNvPr>
          <p:cNvSpPr/>
          <p:nvPr/>
        </p:nvSpPr>
        <p:spPr>
          <a:xfrm>
            <a:off x="5169894" y="2708920"/>
            <a:ext cx="398516" cy="1774651"/>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2AF4510D-AE67-4FED-A145-44822F052525}"/>
              </a:ext>
            </a:extLst>
          </p:cNvPr>
          <p:cNvSpPr txBox="1"/>
          <p:nvPr/>
        </p:nvSpPr>
        <p:spPr>
          <a:xfrm>
            <a:off x="5629942" y="2502317"/>
            <a:ext cx="3536844" cy="1846659"/>
          </a:xfrm>
          <a:prstGeom prst="rect">
            <a:avLst/>
          </a:prstGeom>
          <a:noFill/>
        </p:spPr>
        <p:txBody>
          <a:bodyPr wrap="square" rtlCol="0">
            <a:spAutoFit/>
          </a:bodyPr>
          <a:lstStyle/>
          <a:p>
            <a:r>
              <a:rPr lang="en-US" altLang="zh-CN" b="1" dirty="0">
                <a:solidFill>
                  <a:srgbClr val="FF0000"/>
                </a:solidFill>
              </a:rPr>
              <a:t>1.</a:t>
            </a:r>
            <a:r>
              <a:rPr lang="zh-CN" altLang="en-US" b="1" dirty="0">
                <a:solidFill>
                  <a:srgbClr val="FF0000"/>
                </a:solidFill>
              </a:rPr>
              <a:t>合金化元素：</a:t>
            </a:r>
            <a:r>
              <a:rPr lang="en-US" altLang="zh-CN" sz="1600" dirty="0"/>
              <a:t>20%</a:t>
            </a:r>
            <a:r>
              <a:rPr lang="zh-CN" altLang="en-US" sz="1600" dirty="0"/>
              <a:t>左右的</a:t>
            </a:r>
            <a:r>
              <a:rPr lang="en-US" altLang="zh-CN" sz="1600" dirty="0"/>
              <a:t>Co</a:t>
            </a:r>
            <a:r>
              <a:rPr lang="zh-CN" altLang="en-US" sz="1600" dirty="0"/>
              <a:t>、</a:t>
            </a:r>
            <a:r>
              <a:rPr lang="en-US" altLang="zh-CN" sz="1600" dirty="0"/>
              <a:t>Cr</a:t>
            </a:r>
            <a:r>
              <a:rPr lang="zh-CN" altLang="en-US" sz="1600" dirty="0"/>
              <a:t>、</a:t>
            </a:r>
            <a:r>
              <a:rPr lang="en-US" altLang="zh-CN" sz="1600" dirty="0"/>
              <a:t>Mo</a:t>
            </a:r>
            <a:r>
              <a:rPr lang="zh-CN" altLang="en-US" sz="1600" dirty="0"/>
              <a:t>、</a:t>
            </a:r>
            <a:r>
              <a:rPr lang="en-US" altLang="zh-CN" sz="1600" dirty="0"/>
              <a:t>Ru</a:t>
            </a:r>
            <a:r>
              <a:rPr lang="zh-CN" altLang="en-US" sz="1600" dirty="0"/>
              <a:t>、</a:t>
            </a:r>
            <a:r>
              <a:rPr lang="en-US" altLang="zh-CN" sz="1600" dirty="0"/>
              <a:t>Re</a:t>
            </a:r>
            <a:r>
              <a:rPr lang="zh-CN" altLang="en-US" sz="1600" dirty="0"/>
              <a:t>等难熔合金元素的添加很大程度上提升合金的</a:t>
            </a:r>
            <a:r>
              <a:rPr lang="zh-CN" altLang="en-US" sz="1600" dirty="0">
                <a:solidFill>
                  <a:srgbClr val="FF0000"/>
                </a:solidFill>
              </a:rPr>
              <a:t>组织稳定性</a:t>
            </a:r>
            <a:r>
              <a:rPr lang="zh-CN" altLang="en-US" sz="1600" dirty="0"/>
              <a:t>和</a:t>
            </a:r>
            <a:r>
              <a:rPr lang="zh-CN" altLang="en-US" sz="1600" dirty="0">
                <a:solidFill>
                  <a:srgbClr val="FF0000"/>
                </a:solidFill>
              </a:rPr>
              <a:t>蠕变性能</a:t>
            </a:r>
            <a:r>
              <a:rPr lang="zh-CN" altLang="en-US" sz="1600" dirty="0"/>
              <a:t>。然而，</a:t>
            </a:r>
            <a:r>
              <a:rPr lang="zh-CN" altLang="en-US" sz="1600" dirty="0">
                <a:solidFill>
                  <a:srgbClr val="FF0000"/>
                </a:solidFill>
              </a:rPr>
              <a:t>一方面</a:t>
            </a:r>
            <a:r>
              <a:rPr lang="en-US" altLang="zh-CN" sz="1600" dirty="0">
                <a:solidFill>
                  <a:srgbClr val="FF0000"/>
                </a:solidFill>
              </a:rPr>
              <a:t>Re</a:t>
            </a:r>
            <a:r>
              <a:rPr lang="zh-CN" altLang="en-US" sz="1600" dirty="0">
                <a:solidFill>
                  <a:srgbClr val="FF0000"/>
                </a:solidFill>
              </a:rPr>
              <a:t>、</a:t>
            </a:r>
            <a:r>
              <a:rPr lang="en-US" altLang="zh-CN" sz="1600" dirty="0">
                <a:solidFill>
                  <a:srgbClr val="FF0000"/>
                </a:solidFill>
              </a:rPr>
              <a:t>Ru</a:t>
            </a:r>
            <a:r>
              <a:rPr lang="zh-CN" altLang="en-US" sz="1600" dirty="0">
                <a:solidFill>
                  <a:srgbClr val="FF0000"/>
                </a:solidFill>
              </a:rPr>
              <a:t>元素的掺杂提高了合金的成本</a:t>
            </a:r>
            <a:r>
              <a:rPr lang="zh-CN" altLang="en-US" sz="1600" dirty="0"/>
              <a:t>，</a:t>
            </a:r>
            <a:r>
              <a:rPr lang="zh-CN" altLang="en-US" sz="1600" dirty="0">
                <a:solidFill>
                  <a:srgbClr val="FF0000"/>
                </a:solidFill>
              </a:rPr>
              <a:t>另一方面难熔元素的大量添加容易造成铸造缺陷的形成，不利于合金力学性能的提高</a:t>
            </a:r>
          </a:p>
        </p:txBody>
      </p:sp>
      <p:sp>
        <p:nvSpPr>
          <p:cNvPr id="38" name="椭圆 37">
            <a:extLst>
              <a:ext uri="{FF2B5EF4-FFF2-40B4-BE49-F238E27FC236}">
                <a16:creationId xmlns:a16="http://schemas.microsoft.com/office/drawing/2014/main" id="{5E7D27B7-BCEA-4B6E-9FBC-A1B69AB9AC0A}"/>
              </a:ext>
            </a:extLst>
          </p:cNvPr>
          <p:cNvSpPr/>
          <p:nvPr/>
        </p:nvSpPr>
        <p:spPr>
          <a:xfrm>
            <a:off x="5169894" y="1125632"/>
            <a:ext cx="708635" cy="1132042"/>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ACC77E1-4A64-4B27-AAC8-D962D48D4DD8}"/>
              </a:ext>
            </a:extLst>
          </p:cNvPr>
          <p:cNvSpPr txBox="1"/>
          <p:nvPr/>
        </p:nvSpPr>
        <p:spPr>
          <a:xfrm>
            <a:off x="5798244" y="1125632"/>
            <a:ext cx="2365879" cy="1200329"/>
          </a:xfrm>
          <a:prstGeom prst="rect">
            <a:avLst/>
          </a:prstGeom>
          <a:noFill/>
        </p:spPr>
        <p:txBody>
          <a:bodyPr wrap="square" rtlCol="0">
            <a:spAutoFit/>
          </a:bodyPr>
          <a:lstStyle/>
          <a:p>
            <a:r>
              <a:rPr lang="en-US" altLang="zh-CN" b="1" dirty="0">
                <a:solidFill>
                  <a:srgbClr val="FF0000"/>
                </a:solidFill>
              </a:rPr>
              <a:t>2.</a:t>
            </a:r>
            <a:r>
              <a:rPr lang="zh-CN" altLang="en-US" b="1" dirty="0">
                <a:solidFill>
                  <a:srgbClr val="FF0000"/>
                </a:solidFill>
              </a:rPr>
              <a:t>合金的微观结构：</a:t>
            </a:r>
            <a:r>
              <a:rPr lang="el-GR" altLang="zh-CN" dirty="0"/>
              <a:t>γ</a:t>
            </a:r>
            <a:r>
              <a:rPr lang="en-US" altLang="zh-CN" dirty="0"/>
              <a:t>’</a:t>
            </a:r>
            <a:r>
              <a:rPr lang="zh-CN" altLang="en-US" dirty="0"/>
              <a:t>相的尺寸和体积分数和形态与合金的蠕变性能密切相关</a:t>
            </a:r>
          </a:p>
        </p:txBody>
      </p:sp>
      <p:sp>
        <p:nvSpPr>
          <p:cNvPr id="4" name="椭圆 3">
            <a:extLst>
              <a:ext uri="{FF2B5EF4-FFF2-40B4-BE49-F238E27FC236}">
                <a16:creationId xmlns:a16="http://schemas.microsoft.com/office/drawing/2014/main" id="{4B9EA453-7C04-42B1-9035-CE4DD68057E9}"/>
              </a:ext>
            </a:extLst>
          </p:cNvPr>
          <p:cNvSpPr/>
          <p:nvPr/>
        </p:nvSpPr>
        <p:spPr>
          <a:xfrm>
            <a:off x="144016" y="4221088"/>
            <a:ext cx="1475656" cy="23762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a:extLst>
              <a:ext uri="{FF2B5EF4-FFF2-40B4-BE49-F238E27FC236}">
                <a16:creationId xmlns:a16="http://schemas.microsoft.com/office/drawing/2014/main" id="{D0121BD4-7C26-4537-8F79-74BDDB596D18}"/>
              </a:ext>
            </a:extLst>
          </p:cNvPr>
          <p:cNvSpPr txBox="1"/>
          <p:nvPr/>
        </p:nvSpPr>
        <p:spPr>
          <a:xfrm>
            <a:off x="1534622" y="5531470"/>
            <a:ext cx="2995606" cy="1200329"/>
          </a:xfrm>
          <a:prstGeom prst="rect">
            <a:avLst/>
          </a:prstGeom>
          <a:noFill/>
        </p:spPr>
        <p:txBody>
          <a:bodyPr wrap="square" rtlCol="0">
            <a:spAutoFit/>
          </a:bodyPr>
          <a:lstStyle/>
          <a:p>
            <a:r>
              <a:rPr lang="en-US" altLang="zh-CN" b="1" dirty="0">
                <a:solidFill>
                  <a:srgbClr val="FF0000"/>
                </a:solidFill>
              </a:rPr>
              <a:t>4.</a:t>
            </a:r>
            <a:r>
              <a:rPr lang="zh-CN" altLang="en-US" b="1" dirty="0">
                <a:solidFill>
                  <a:srgbClr val="FF0000"/>
                </a:solidFill>
              </a:rPr>
              <a:t>热处理工艺</a:t>
            </a:r>
            <a:r>
              <a:rPr lang="zh-CN" altLang="en-US" dirty="0"/>
              <a:t>直接影响着</a:t>
            </a:r>
            <a:r>
              <a:rPr lang="el-GR" altLang="zh-CN" dirty="0"/>
              <a:t>γ</a:t>
            </a:r>
            <a:r>
              <a:rPr lang="en-US" altLang="zh-CN" dirty="0"/>
              <a:t>’</a:t>
            </a:r>
            <a:r>
              <a:rPr lang="zh-CN" altLang="en-US" dirty="0"/>
              <a:t>相的形态、尺寸和体积分数，进而对合金的持久性能和蠕变性能产生影响</a:t>
            </a:r>
          </a:p>
        </p:txBody>
      </p:sp>
      <p:sp>
        <p:nvSpPr>
          <p:cNvPr id="14" name="椭圆 13">
            <a:extLst>
              <a:ext uri="{FF2B5EF4-FFF2-40B4-BE49-F238E27FC236}">
                <a16:creationId xmlns:a16="http://schemas.microsoft.com/office/drawing/2014/main" id="{CC48ADE2-7551-4902-9CC3-2DFC6E336547}"/>
              </a:ext>
            </a:extLst>
          </p:cNvPr>
          <p:cNvSpPr/>
          <p:nvPr/>
        </p:nvSpPr>
        <p:spPr>
          <a:xfrm>
            <a:off x="179512" y="973282"/>
            <a:ext cx="1475656" cy="3113359"/>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590B036-A99E-49DB-8920-7914C7C7F668}"/>
              </a:ext>
            </a:extLst>
          </p:cNvPr>
          <p:cNvSpPr txBox="1"/>
          <p:nvPr/>
        </p:nvSpPr>
        <p:spPr>
          <a:xfrm>
            <a:off x="1431427" y="834400"/>
            <a:ext cx="3788645" cy="923330"/>
          </a:xfrm>
          <a:prstGeom prst="rect">
            <a:avLst/>
          </a:prstGeom>
          <a:noFill/>
        </p:spPr>
        <p:txBody>
          <a:bodyPr wrap="square" rtlCol="0">
            <a:spAutoFit/>
          </a:bodyPr>
          <a:lstStyle/>
          <a:p>
            <a:r>
              <a:rPr lang="en-US" altLang="zh-CN" b="1" dirty="0">
                <a:solidFill>
                  <a:srgbClr val="FF0000"/>
                </a:solidFill>
              </a:rPr>
              <a:t>5.</a:t>
            </a:r>
            <a:r>
              <a:rPr lang="zh-CN" altLang="en-US" b="1" dirty="0">
                <a:solidFill>
                  <a:srgbClr val="FF0000"/>
                </a:solidFill>
              </a:rPr>
              <a:t>铸造工艺</a:t>
            </a:r>
            <a:r>
              <a:rPr lang="zh-CN" altLang="en-US" dirty="0"/>
              <a:t>的合理与否决定着铸件上是否会出现缩孔、缩松、变形、裂纹等缺陷</a:t>
            </a:r>
          </a:p>
        </p:txBody>
      </p:sp>
      <p:sp>
        <p:nvSpPr>
          <p:cNvPr id="16" name="文本框 15">
            <a:extLst>
              <a:ext uri="{FF2B5EF4-FFF2-40B4-BE49-F238E27FC236}">
                <a16:creationId xmlns:a16="http://schemas.microsoft.com/office/drawing/2014/main" id="{BACA6D84-7734-401C-B4DC-4F22F5D29069}"/>
              </a:ext>
            </a:extLst>
          </p:cNvPr>
          <p:cNvSpPr txBox="1"/>
          <p:nvPr/>
        </p:nvSpPr>
        <p:spPr>
          <a:xfrm>
            <a:off x="6088977" y="5706642"/>
            <a:ext cx="2232248" cy="369332"/>
          </a:xfrm>
          <a:prstGeom prst="rect">
            <a:avLst/>
          </a:prstGeom>
          <a:noFill/>
        </p:spPr>
        <p:txBody>
          <a:bodyPr wrap="square" rtlCol="0">
            <a:spAutoFit/>
          </a:bodyPr>
          <a:lstStyle/>
          <a:p>
            <a:r>
              <a:rPr lang="en-US" altLang="zh-CN" b="1" dirty="0">
                <a:solidFill>
                  <a:srgbClr val="FF0000"/>
                </a:solidFill>
              </a:rPr>
              <a:t>3.</a:t>
            </a:r>
            <a:r>
              <a:rPr lang="zh-CN" altLang="en-US" b="1" dirty="0">
                <a:solidFill>
                  <a:srgbClr val="FF0000"/>
                </a:solidFill>
              </a:rPr>
              <a:t>蠕变实验测试条件</a:t>
            </a:r>
            <a:endParaRPr lang="zh-CN" altLang="en-US" dirty="0"/>
          </a:p>
        </p:txBody>
      </p:sp>
      <p:sp>
        <p:nvSpPr>
          <p:cNvPr id="17" name="椭圆 16">
            <a:extLst>
              <a:ext uri="{FF2B5EF4-FFF2-40B4-BE49-F238E27FC236}">
                <a16:creationId xmlns:a16="http://schemas.microsoft.com/office/drawing/2014/main" id="{0E3E33B2-2302-4471-AFAF-8ECDE6588B8B}"/>
              </a:ext>
            </a:extLst>
          </p:cNvPr>
          <p:cNvSpPr/>
          <p:nvPr/>
        </p:nvSpPr>
        <p:spPr>
          <a:xfrm>
            <a:off x="5410669" y="5379256"/>
            <a:ext cx="745507" cy="95097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416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normAutofit/>
          </a:bodyPr>
          <a:lstStyle/>
          <a:p>
            <a:r>
              <a:rPr lang="en-US" altLang="zh-CN" sz="2800" dirty="0">
                <a:solidFill>
                  <a:srgbClr val="FF0000"/>
                </a:solidFill>
              </a:rPr>
              <a:t>60</a:t>
            </a:r>
            <a:r>
              <a:rPr lang="zh-CN" altLang="en-US" sz="2800" dirty="0">
                <a:solidFill>
                  <a:srgbClr val="FF0000"/>
                </a:solidFill>
              </a:rPr>
              <a:t>篇新的高温合金文献（于涛老师）</a:t>
            </a:r>
          </a:p>
        </p:txBody>
      </p:sp>
      <p:pic>
        <p:nvPicPr>
          <p:cNvPr id="7" name="图片 6">
            <a:extLst>
              <a:ext uri="{FF2B5EF4-FFF2-40B4-BE49-F238E27FC236}">
                <a16:creationId xmlns:a16="http://schemas.microsoft.com/office/drawing/2014/main" id="{6CF370C8-5620-41B7-9FB0-E8E650D34989}"/>
              </a:ext>
            </a:extLst>
          </p:cNvPr>
          <p:cNvPicPr>
            <a:picLocks noChangeAspect="1"/>
          </p:cNvPicPr>
          <p:nvPr/>
        </p:nvPicPr>
        <p:blipFill>
          <a:blip r:embed="rId3"/>
          <a:stretch>
            <a:fillRect/>
          </a:stretch>
        </p:blipFill>
        <p:spPr>
          <a:xfrm>
            <a:off x="251520" y="982925"/>
            <a:ext cx="3634924" cy="4821527"/>
          </a:xfrm>
          <a:prstGeom prst="rect">
            <a:avLst/>
          </a:prstGeom>
        </p:spPr>
      </p:pic>
      <p:pic>
        <p:nvPicPr>
          <p:cNvPr id="8" name="图片 7">
            <a:extLst>
              <a:ext uri="{FF2B5EF4-FFF2-40B4-BE49-F238E27FC236}">
                <a16:creationId xmlns:a16="http://schemas.microsoft.com/office/drawing/2014/main" id="{84525080-2C97-41EE-93D0-342BE82FB49F}"/>
              </a:ext>
            </a:extLst>
          </p:cNvPr>
          <p:cNvPicPr>
            <a:picLocks noChangeAspect="1"/>
          </p:cNvPicPr>
          <p:nvPr/>
        </p:nvPicPr>
        <p:blipFill>
          <a:blip r:embed="rId4"/>
          <a:stretch>
            <a:fillRect/>
          </a:stretch>
        </p:blipFill>
        <p:spPr>
          <a:xfrm>
            <a:off x="2224331" y="1238881"/>
            <a:ext cx="3324225" cy="4657725"/>
          </a:xfrm>
          <a:prstGeom prst="rect">
            <a:avLst/>
          </a:prstGeom>
        </p:spPr>
      </p:pic>
      <p:pic>
        <p:nvPicPr>
          <p:cNvPr id="10" name="图片 9">
            <a:extLst>
              <a:ext uri="{FF2B5EF4-FFF2-40B4-BE49-F238E27FC236}">
                <a16:creationId xmlns:a16="http://schemas.microsoft.com/office/drawing/2014/main" id="{1329761B-2E1B-4B83-AA07-206FFDDED034}"/>
              </a:ext>
            </a:extLst>
          </p:cNvPr>
          <p:cNvPicPr>
            <a:picLocks noChangeAspect="1"/>
          </p:cNvPicPr>
          <p:nvPr/>
        </p:nvPicPr>
        <p:blipFill>
          <a:blip r:embed="rId5"/>
          <a:stretch>
            <a:fillRect/>
          </a:stretch>
        </p:blipFill>
        <p:spPr>
          <a:xfrm>
            <a:off x="4297155" y="1146727"/>
            <a:ext cx="3124200" cy="4657725"/>
          </a:xfrm>
          <a:prstGeom prst="rect">
            <a:avLst/>
          </a:prstGeom>
        </p:spPr>
      </p:pic>
      <p:pic>
        <p:nvPicPr>
          <p:cNvPr id="11" name="图片 10">
            <a:extLst>
              <a:ext uri="{FF2B5EF4-FFF2-40B4-BE49-F238E27FC236}">
                <a16:creationId xmlns:a16="http://schemas.microsoft.com/office/drawing/2014/main" id="{475E2425-206E-433D-972D-A0138EDB4A17}"/>
              </a:ext>
            </a:extLst>
          </p:cNvPr>
          <p:cNvPicPr>
            <a:picLocks noChangeAspect="1"/>
          </p:cNvPicPr>
          <p:nvPr/>
        </p:nvPicPr>
        <p:blipFill>
          <a:blip r:embed="rId6"/>
          <a:stretch>
            <a:fillRect/>
          </a:stretch>
        </p:blipFill>
        <p:spPr>
          <a:xfrm>
            <a:off x="5882638" y="2713054"/>
            <a:ext cx="3228975" cy="2076450"/>
          </a:xfrm>
          <a:prstGeom prst="rect">
            <a:avLst/>
          </a:prstGeom>
        </p:spPr>
      </p:pic>
      <p:sp>
        <p:nvSpPr>
          <p:cNvPr id="13" name="矩形 12">
            <a:extLst>
              <a:ext uri="{FF2B5EF4-FFF2-40B4-BE49-F238E27FC236}">
                <a16:creationId xmlns:a16="http://schemas.microsoft.com/office/drawing/2014/main" id="{C1F83925-8F22-4D2C-A4F4-A0ADB5421D56}"/>
              </a:ext>
            </a:extLst>
          </p:cNvPr>
          <p:cNvSpPr/>
          <p:nvPr/>
        </p:nvSpPr>
        <p:spPr>
          <a:xfrm>
            <a:off x="251521" y="5988760"/>
            <a:ext cx="8424936" cy="646331"/>
          </a:xfrm>
          <a:prstGeom prst="rect">
            <a:avLst/>
          </a:prstGeom>
        </p:spPr>
        <p:txBody>
          <a:bodyPr wrap="square">
            <a:spAutoFit/>
          </a:bodyPr>
          <a:lstStyle/>
          <a:p>
            <a:r>
              <a:rPr kumimoji="1" lang="zh-CN" altLang="en-US" b="1" dirty="0">
                <a:latin typeface="SimSun-ExtB" panose="02010609060101010101" pitchFamily="49" charset="-122"/>
                <a:ea typeface="SimSun-ExtB" panose="02010609060101010101" pitchFamily="49" charset="-122"/>
              </a:rPr>
              <a:t>    课题组目前正在</a:t>
            </a:r>
            <a:r>
              <a:rPr kumimoji="1" lang="zh-CN" altLang="en-US" b="1" dirty="0">
                <a:solidFill>
                  <a:srgbClr val="FF0000"/>
                </a:solidFill>
                <a:latin typeface="SimSun-ExtB" panose="02010609060101010101" pitchFamily="49" charset="-122"/>
                <a:ea typeface="SimSun-ExtB" panose="02010609060101010101" pitchFamily="49" charset="-122"/>
              </a:rPr>
              <a:t>对于涛老师发来的这</a:t>
            </a:r>
            <a:r>
              <a:rPr kumimoji="1" lang="en-US" altLang="zh-CN" b="1" dirty="0">
                <a:solidFill>
                  <a:srgbClr val="FF0000"/>
                </a:solidFill>
                <a:latin typeface="SimSun-ExtB" panose="02010609060101010101" pitchFamily="49" charset="-122"/>
                <a:ea typeface="SimSun-ExtB" panose="02010609060101010101" pitchFamily="49" charset="-122"/>
              </a:rPr>
              <a:t>60</a:t>
            </a:r>
            <a:r>
              <a:rPr kumimoji="1" lang="zh-CN" altLang="en-US" b="1" dirty="0">
                <a:solidFill>
                  <a:srgbClr val="FF0000"/>
                </a:solidFill>
                <a:latin typeface="SimSun-ExtB" panose="02010609060101010101" pitchFamily="49" charset="-122"/>
                <a:ea typeface="SimSun-ExtB" panose="02010609060101010101" pitchFamily="49" charset="-122"/>
              </a:rPr>
              <a:t>篇新的镍基单晶高温合金相关文献</a:t>
            </a:r>
            <a:r>
              <a:rPr kumimoji="1" lang="zh-CN" altLang="en-US" b="1" dirty="0">
                <a:latin typeface="SimSun-ExtB" panose="02010609060101010101" pitchFamily="49" charset="-122"/>
                <a:ea typeface="SimSun-ExtB" panose="02010609060101010101" pitchFamily="49" charset="-122"/>
              </a:rPr>
              <a:t>进行解读和数据的采集与存储工作。</a:t>
            </a:r>
            <a:endParaRPr lang="zh-CN" altLang="en-US" dirty="0"/>
          </a:p>
        </p:txBody>
      </p:sp>
    </p:spTree>
    <p:extLst>
      <p:ext uri="{BB962C8B-B14F-4D97-AF65-F5344CB8AC3E}">
        <p14:creationId xmlns:p14="http://schemas.microsoft.com/office/powerpoint/2010/main" val="928738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558749068"/>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766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200" dirty="0">
                <a:solidFill>
                  <a:srgbClr val="FF0000"/>
                </a:solidFill>
              </a:rPr>
              <a:t>结合基于加权评分的领域专家知识的多层级特征选择方法</a:t>
            </a:r>
            <a:br>
              <a:rPr lang="zh-CN" altLang="en-US" dirty="0"/>
            </a:b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2147984771"/>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val="1534108306"/>
                    </a:ext>
                  </a:extLst>
                </a:gridCol>
                <a:gridCol w="596144">
                  <a:extLst>
                    <a:ext uri="{9D8B030D-6E8A-4147-A177-3AD203B41FA5}">
                      <a16:colId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E278A14-37E7-4AE5-AA4F-46C99ABA4695}"/>
              </a:ext>
            </a:extLst>
          </p:cNvPr>
          <p:cNvPicPr>
            <a:picLocks noChangeAspect="1"/>
          </p:cNvPicPr>
          <p:nvPr/>
        </p:nvPicPr>
        <p:blipFill>
          <a:blip r:embed="rId3"/>
          <a:stretch>
            <a:fillRect/>
          </a:stretch>
        </p:blipFill>
        <p:spPr>
          <a:xfrm>
            <a:off x="4468843" y="2420888"/>
            <a:ext cx="4435099" cy="2665778"/>
          </a:xfrm>
          <a:prstGeom prst="rect">
            <a:avLst/>
          </a:prstGeom>
        </p:spPr>
      </p:pic>
      <p:pic>
        <p:nvPicPr>
          <p:cNvPr id="3" name="图片 2">
            <a:extLst>
              <a:ext uri="{FF2B5EF4-FFF2-40B4-BE49-F238E27FC236}">
                <a16:creationId xmlns:a16="http://schemas.microsoft.com/office/drawing/2014/main" id="{B27EF953-1E2A-4EAF-B105-284D5E13132B}"/>
              </a:ext>
            </a:extLst>
          </p:cNvPr>
          <p:cNvPicPr>
            <a:picLocks noChangeAspect="1"/>
          </p:cNvPicPr>
          <p:nvPr/>
        </p:nvPicPr>
        <p:blipFill>
          <a:blip r:embed="rId4"/>
          <a:stretch>
            <a:fillRect/>
          </a:stretch>
        </p:blipFill>
        <p:spPr>
          <a:xfrm>
            <a:off x="144910" y="2447988"/>
            <a:ext cx="4393191" cy="2640589"/>
          </a:xfrm>
          <a:prstGeom prst="rect">
            <a:avLst/>
          </a:prstGeom>
        </p:spPr>
      </p:pic>
      <p:sp>
        <p:nvSpPr>
          <p:cNvPr id="25" name="文本框 24"/>
          <p:cNvSpPr txBox="1"/>
          <p:nvPr/>
        </p:nvSpPr>
        <p:spPr>
          <a:xfrm>
            <a:off x="289621" y="5130731"/>
            <a:ext cx="8614321" cy="1815882"/>
          </a:xfrm>
          <a:prstGeom prst="rect">
            <a:avLst/>
          </a:prstGeom>
          <a:noFill/>
        </p:spPr>
        <p:txBody>
          <a:bodyPr wrap="square" rtlCol="0">
            <a:spAutoFit/>
          </a:bodyPr>
          <a:lstStyle/>
          <a:p>
            <a:r>
              <a:rPr lang="zh-CN" altLang="en-US" sz="1600" b="1" dirty="0"/>
              <a:t>稀疏属性分析结论：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1satt</a:t>
            </a:r>
            <a:r>
              <a:rPr lang="zh-CN" altLang="en-US" sz="1600" b="1" dirty="0">
                <a:solidFill>
                  <a:srgbClr val="FF0000"/>
                </a:solidFill>
              </a:rPr>
              <a:t>（第一阶段时效处理时间）</a:t>
            </a:r>
            <a:r>
              <a:rPr lang="zh-CN" altLang="en-US" sz="1600" b="1" dirty="0"/>
              <a:t>这个离散属性的稀疏值大于</a:t>
            </a:r>
            <a:r>
              <a:rPr lang="en-US" altLang="zh-CN" sz="1600" b="1" dirty="0"/>
              <a:t>95</a:t>
            </a:r>
            <a:r>
              <a:rPr lang="zh-CN" altLang="en-US" sz="1600" b="1" dirty="0"/>
              <a:t>（其中离散值‘</a:t>
            </a:r>
            <a:r>
              <a:rPr lang="en-US" altLang="zh-CN" sz="1600" b="1" dirty="0"/>
              <a:t>4</a:t>
            </a:r>
            <a:r>
              <a:rPr lang="zh-CN" altLang="en-US" sz="1600" b="1" dirty="0"/>
              <a:t>’的数目占样本总数的</a:t>
            </a:r>
            <a:r>
              <a:rPr lang="en-US" altLang="zh-CN" sz="1600" b="1" dirty="0"/>
              <a:t>98.49%</a:t>
            </a:r>
            <a:r>
              <a:rPr lang="zh-CN" altLang="en-US" sz="1600" b="1" dirty="0"/>
              <a:t>，超过</a:t>
            </a:r>
            <a:r>
              <a:rPr lang="en-US" altLang="zh-CN" sz="1600" b="1" dirty="0"/>
              <a:t>95%</a:t>
            </a:r>
            <a:r>
              <a:rPr lang="zh-CN" altLang="en-US" sz="1600" b="1" dirty="0"/>
              <a:t>），</a:t>
            </a:r>
            <a:r>
              <a:rPr lang="zh-CN" altLang="en-US" sz="1600" b="1" dirty="0">
                <a:solidFill>
                  <a:srgbClr val="FF0000"/>
                </a:solidFill>
              </a:rPr>
              <a:t>因此它是稀疏属性。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solidFill>
                  <a:srgbClr val="FF0000"/>
                </a:solidFill>
              </a:rPr>
              <a:t>因此在连续属性中不存在稀疏性</a:t>
            </a:r>
            <a:r>
              <a:rPr lang="zh-CN" altLang="en-US" sz="1600" b="1" dirty="0"/>
              <a:t>。</a:t>
            </a:r>
            <a:endParaRPr lang="en-US" altLang="zh-CN" sz="1600" b="1" dirty="0"/>
          </a:p>
          <a:p>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266</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flipH="1">
            <a:off x="3563888" y="2420888"/>
            <a:ext cx="6942" cy="2654661"/>
          </a:xfrm>
          <a:prstGeom prst="line">
            <a:avLst/>
          </a:prstGeom>
          <a:ln w="28575">
            <a:solidFill>
              <a:schemeClr val="bg2">
                <a:lumMod val="40000"/>
                <a:lumOff val="6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29174" y="3401046"/>
            <a:ext cx="400110" cy="84951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=95</a:t>
            </a:r>
            <a:endParaRPr lang="zh-CN" altLang="en-US" sz="1400" b="1" dirty="0">
              <a:solidFill>
                <a:srgbClr val="FF0000"/>
              </a:solidFill>
            </a:endParaRPr>
          </a:p>
        </p:txBody>
      </p:sp>
      <p:sp>
        <p:nvSpPr>
          <p:cNvPr id="24" name="矩形 23"/>
          <p:cNvSpPr/>
          <p:nvPr/>
        </p:nvSpPr>
        <p:spPr>
          <a:xfrm>
            <a:off x="144910" y="5168309"/>
            <a:ext cx="8759032" cy="1551574"/>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64088" y="2420888"/>
            <a:ext cx="0" cy="2665778"/>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24437" y="3362044"/>
            <a:ext cx="400110" cy="888518"/>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=0.01</a:t>
            </a:r>
            <a:endParaRPr lang="zh-CN" altLang="en-US" sz="1400" b="1" dirty="0">
              <a:solidFill>
                <a:srgbClr val="FF0000"/>
              </a:solidFill>
            </a:endParaRPr>
          </a:p>
        </p:txBody>
      </p:sp>
    </p:spTree>
    <p:extLst>
      <p:ext uri="{BB962C8B-B14F-4D97-AF65-F5344CB8AC3E}">
        <p14:creationId xmlns:p14="http://schemas.microsoft.com/office/powerpoint/2010/main" val="2705388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41683" y="2097340"/>
            <a:ext cx="4691133" cy="3280944"/>
          </a:xfrm>
          <a:prstGeom prst="rect">
            <a:avLst/>
          </a:prstGeom>
        </p:spPr>
      </p:pic>
      <p:sp>
        <p:nvSpPr>
          <p:cNvPr id="7" name="文本框 4"/>
          <p:cNvSpPr txBox="1">
            <a:spLocks noChangeArrowheads="1"/>
          </p:cNvSpPr>
          <p:nvPr/>
        </p:nvSpPr>
        <p:spPr bwMode="auto">
          <a:xfrm>
            <a:off x="0" y="767188"/>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266</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26</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9" name="文本框 8"/>
          <p:cNvSpPr txBox="1"/>
          <p:nvPr/>
        </p:nvSpPr>
        <p:spPr>
          <a:xfrm>
            <a:off x="4835654" y="2087811"/>
            <a:ext cx="400110"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a:t>
            </a:r>
            <a:endParaRPr lang="zh-CN" altLang="en-US" sz="1400" dirty="0"/>
          </a:p>
        </p:txBody>
      </p:sp>
      <p:sp>
        <p:nvSpPr>
          <p:cNvPr id="10" name="文本框 9"/>
          <p:cNvSpPr txBox="1"/>
          <p:nvPr/>
        </p:nvSpPr>
        <p:spPr>
          <a:xfrm>
            <a:off x="-92154" y="2132856"/>
            <a:ext cx="615553" cy="3172251"/>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16177" y="5186836"/>
            <a:ext cx="9077376" cy="1569660"/>
            <a:chOff x="271417" y="5531593"/>
            <a:chExt cx="8868166" cy="1211279"/>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2743" y="5531593"/>
              <a:ext cx="8776840" cy="1211279"/>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600" b="1" dirty="0"/>
                <a:t>         依据专家经验，相关系数阈值设定为</a:t>
              </a:r>
              <a:r>
                <a:rPr lang="en-US" altLang="zh-CN" sz="1600" b="1" dirty="0">
                  <a:solidFill>
                    <a:srgbClr val="FF0000"/>
                  </a:solidFill>
                </a:rPr>
                <a:t>0.3</a:t>
              </a:r>
              <a:r>
                <a:rPr lang="zh-CN" altLang="en-US" sz="1600" b="1" dirty="0"/>
                <a:t>，从左图可以看出，所有的蠕变属性</a:t>
              </a:r>
              <a:r>
                <a:rPr lang="zh-CN" altLang="en-US" sz="1600" b="1" dirty="0">
                  <a:solidFill>
                    <a:srgbClr val="FF0000"/>
                  </a:solidFill>
                </a:rPr>
                <a:t>（</a:t>
              </a:r>
              <a:r>
                <a:rPr lang="en-US" altLang="zh-CN" sz="1600" b="1" dirty="0">
                  <a:solidFill>
                    <a:srgbClr val="FF0000"/>
                  </a:solidFill>
                </a:rPr>
                <a:t>26</a:t>
              </a:r>
              <a:r>
                <a:rPr lang="zh-CN" altLang="en-US" sz="1600" b="1" dirty="0">
                  <a:solidFill>
                    <a:srgbClr val="FF0000"/>
                  </a:solidFill>
                </a:rPr>
                <a:t>个</a:t>
              </a:r>
              <a:r>
                <a:rPr lang="zh-CN" altLang="en-US" sz="1600" b="1" dirty="0"/>
                <a:t>）与决策属性（蠕变断裂寿命）之间的相关系数都大于</a:t>
              </a:r>
              <a:r>
                <a:rPr lang="en-US" altLang="zh-CN" sz="1600" b="1" dirty="0">
                  <a:solidFill>
                    <a:srgbClr val="FF0000"/>
                  </a:solidFill>
                </a:rPr>
                <a:t>0.3</a:t>
              </a:r>
              <a:r>
                <a:rPr lang="zh-CN" altLang="en-US" sz="1600" b="1" dirty="0"/>
                <a:t>，表明所有的属性与蠕变断裂寿命的相关性都较强。其中，对于</a:t>
              </a:r>
              <a:r>
                <a:rPr lang="zh-CN" altLang="en-US" sz="1600" b="1" dirty="0">
                  <a:solidFill>
                    <a:srgbClr val="FF0000"/>
                  </a:solidFill>
                </a:rPr>
                <a:t>合金化金属元素</a:t>
              </a:r>
              <a:r>
                <a:rPr lang="zh-CN" altLang="en-US" sz="1600" b="1" dirty="0"/>
                <a:t>，</a:t>
              </a:r>
              <a:r>
                <a:rPr lang="en-US" altLang="zh-CN" sz="1600" b="1" dirty="0">
                  <a:solidFill>
                    <a:srgbClr val="FF0000"/>
                  </a:solidFill>
                </a:rPr>
                <a:t>Ni</a:t>
              </a:r>
              <a:r>
                <a:rPr lang="zh-CN" altLang="en-US" sz="1600" b="1" dirty="0">
                  <a:solidFill>
                    <a:srgbClr val="FF0000"/>
                  </a:solidFill>
                </a:rPr>
                <a:t>、</a:t>
              </a:r>
              <a:r>
                <a:rPr lang="en-US" altLang="zh-CN" sz="1600" b="1" dirty="0">
                  <a:solidFill>
                    <a:srgbClr val="FF0000"/>
                  </a:solidFill>
                </a:rPr>
                <a:t>W</a:t>
              </a:r>
              <a:r>
                <a:rPr lang="zh-CN" altLang="en-US" sz="1600" b="1" dirty="0">
                  <a:solidFill>
                    <a:srgbClr val="FF0000"/>
                  </a:solidFill>
                </a:rPr>
                <a:t>、</a:t>
              </a:r>
              <a:r>
                <a:rPr lang="en-US" altLang="zh-CN" sz="1600" b="1" dirty="0">
                  <a:solidFill>
                    <a:srgbClr val="FF0000"/>
                  </a:solidFill>
                </a:rPr>
                <a:t>Ta</a:t>
              </a:r>
              <a:r>
                <a:rPr lang="zh-CN" altLang="en-US" sz="1600" b="1" dirty="0">
                  <a:solidFill>
                    <a:srgbClr val="FF0000"/>
                  </a:solidFill>
                </a:rPr>
                <a:t>、</a:t>
              </a:r>
              <a:r>
                <a:rPr lang="en-US" altLang="zh-CN" sz="1600" b="1" dirty="0">
                  <a:solidFill>
                    <a:srgbClr val="FF0000"/>
                  </a:solidFill>
                </a:rPr>
                <a:t>Al</a:t>
              </a:r>
              <a:r>
                <a:rPr lang="zh-CN" altLang="en-US" sz="1600" b="1" dirty="0">
                  <a:solidFill>
                    <a:srgbClr val="FF0000"/>
                  </a:solidFill>
                </a:rPr>
                <a:t>、</a:t>
              </a:r>
              <a:r>
                <a:rPr lang="en-US" altLang="zh-CN" sz="1600" b="1" dirty="0">
                  <a:solidFill>
                    <a:srgbClr val="FF0000"/>
                  </a:solidFill>
                </a:rPr>
                <a:t>Cr</a:t>
              </a:r>
              <a:r>
                <a:rPr lang="zh-CN" altLang="en-US" sz="1600" b="1" dirty="0">
                  <a:solidFill>
                    <a:srgbClr val="FF0000"/>
                  </a:solidFill>
                </a:rPr>
                <a:t>、</a:t>
              </a:r>
              <a:r>
                <a:rPr lang="en-US" altLang="zh-CN" sz="1600" b="1" dirty="0">
                  <a:solidFill>
                    <a:srgbClr val="FF0000"/>
                  </a:solidFill>
                </a:rPr>
                <a:t>Co</a:t>
              </a:r>
              <a:r>
                <a:rPr lang="zh-CN" altLang="en-US" sz="1600" b="1" dirty="0"/>
                <a:t>元素和蠕变断裂寿命之间的相关系数都高于</a:t>
              </a:r>
              <a:r>
                <a:rPr lang="en-US" altLang="zh-CN" sz="1600" b="1" dirty="0"/>
                <a:t>0.45</a:t>
              </a:r>
              <a:r>
                <a:rPr lang="zh-CN" altLang="en-US" sz="1600" b="1" dirty="0"/>
                <a:t>，表明这几种金属元素与蠕变性能之间的关联关系都比较强。而对于</a:t>
              </a:r>
              <a:r>
                <a:rPr lang="zh-CN" altLang="en-US" sz="1600" b="1" dirty="0">
                  <a:solidFill>
                    <a:srgbClr val="FF0000"/>
                  </a:solidFill>
                </a:rPr>
                <a:t>热处理工艺，二阶段时效处理时间</a:t>
              </a:r>
              <a:r>
                <a:rPr lang="zh-CN" altLang="en-US" sz="1600" b="1" dirty="0"/>
                <a:t>和</a:t>
              </a:r>
              <a:r>
                <a:rPr lang="zh-CN" altLang="en-US" sz="1600" b="1" dirty="0">
                  <a:solidFill>
                    <a:srgbClr val="FF0000"/>
                  </a:solidFill>
                </a:rPr>
                <a:t>温度</a:t>
              </a:r>
              <a:r>
                <a:rPr lang="zh-CN" altLang="en-US" sz="1600" b="1" dirty="0"/>
                <a:t>的相关系数超过</a:t>
              </a:r>
              <a:r>
                <a:rPr lang="en-US" altLang="zh-CN" sz="1600" b="1" dirty="0"/>
                <a:t>0.85</a:t>
              </a:r>
              <a:r>
                <a:rPr lang="zh-CN" altLang="en-US" sz="1600" b="1" dirty="0"/>
                <a:t>，表明蠕变性能与二者都存在很强的关联性。</a:t>
              </a:r>
              <a:endParaRPr lang="en-US" altLang="zh-CN" sz="1600" b="1" dirty="0"/>
            </a:p>
          </p:txBody>
        </p:sp>
      </p:grpSp>
      <p:cxnSp>
        <p:nvCxnSpPr>
          <p:cNvPr id="23" name="直接连接符 22"/>
          <p:cNvCxnSpPr/>
          <p:nvPr/>
        </p:nvCxnSpPr>
        <p:spPr>
          <a:xfrm flipH="1">
            <a:off x="2118974" y="2157170"/>
            <a:ext cx="6575" cy="2900789"/>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47794" y="2845258"/>
            <a:ext cx="400110" cy="101452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=-0.3</a:t>
            </a:r>
            <a:endParaRPr lang="zh-CN" altLang="en-US" sz="1400" b="1" dirty="0">
              <a:solidFill>
                <a:srgbClr val="FF0000"/>
              </a:solidFill>
            </a:endParaRPr>
          </a:p>
        </p:txBody>
      </p:sp>
      <p:pic>
        <p:nvPicPr>
          <p:cNvPr id="14" name="图片 13"/>
          <p:cNvPicPr>
            <a:picLocks noChangeAspect="1"/>
          </p:cNvPicPr>
          <p:nvPr/>
        </p:nvPicPr>
        <p:blipFill>
          <a:blip r:embed="rId5"/>
          <a:stretch>
            <a:fillRect/>
          </a:stretch>
        </p:blipFill>
        <p:spPr>
          <a:xfrm>
            <a:off x="5186090" y="2184440"/>
            <a:ext cx="3513208" cy="2873519"/>
          </a:xfrm>
          <a:prstGeom prst="rect">
            <a:avLst/>
          </a:prstGeom>
        </p:spPr>
      </p:pic>
    </p:spTree>
    <p:extLst>
      <p:ext uri="{BB962C8B-B14F-4D97-AF65-F5344CB8AC3E}">
        <p14:creationId xmlns:p14="http://schemas.microsoft.com/office/powerpoint/2010/main" val="2420427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03808" y="1383336"/>
            <a:ext cx="8939373" cy="2478910"/>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16" name="文本框 15"/>
          <p:cNvSpPr txBox="1"/>
          <p:nvPr/>
        </p:nvSpPr>
        <p:spPr>
          <a:xfrm>
            <a:off x="103808" y="4844737"/>
            <a:ext cx="8784975" cy="2031325"/>
          </a:xfrm>
          <a:prstGeom prst="rect">
            <a:avLst/>
          </a:prstGeom>
          <a:noFill/>
        </p:spPr>
        <p:txBody>
          <a:bodyPr wrap="square" rtlCol="0">
            <a:spAutoFit/>
          </a:bodyPr>
          <a:lstStyle/>
          <a:p>
            <a:r>
              <a:rPr lang="zh-CN" altLang="en-US" b="1" dirty="0"/>
              <a:t>冗余属性分析结论分析：</a:t>
            </a:r>
            <a:endParaRPr lang="en-US" altLang="zh-CN" b="1" dirty="0"/>
          </a:p>
          <a:p>
            <a:r>
              <a:rPr lang="zh-CN" altLang="en-US" dirty="0"/>
              <a:t>（</a:t>
            </a:r>
            <a:r>
              <a:rPr lang="en-US" altLang="zh-CN" dirty="0"/>
              <a:t>1</a:t>
            </a:r>
            <a:r>
              <a:rPr lang="zh-CN" altLang="en-US" dirty="0"/>
              <a:t>）表中给出了蠕变属性与属性之间的相关系数，相关系数的绝对值越大，表明两者之间相关程度越大，两属性之间的</a:t>
            </a:r>
            <a:r>
              <a:rPr lang="zh-CN" altLang="en-US" b="1" dirty="0">
                <a:solidFill>
                  <a:srgbClr val="FF0000"/>
                </a:solidFill>
              </a:rPr>
              <a:t>协同效应</a:t>
            </a:r>
            <a:r>
              <a:rPr lang="zh-CN" altLang="en-US" dirty="0"/>
              <a:t>越强。</a:t>
            </a:r>
            <a:endParaRPr lang="en-US" altLang="zh-CN" dirty="0"/>
          </a:p>
          <a:p>
            <a:r>
              <a:rPr lang="zh-CN" altLang="en-US" dirty="0"/>
              <a:t>（</a:t>
            </a:r>
            <a:r>
              <a:rPr lang="en-US" altLang="zh-CN" dirty="0"/>
              <a:t>2</a:t>
            </a:r>
            <a:r>
              <a:rPr lang="zh-CN" altLang="en-US" dirty="0"/>
              <a:t>）从分析结果中可以看出，</a:t>
            </a:r>
            <a:r>
              <a:rPr lang="en-US" altLang="zh-CN" dirty="0">
                <a:solidFill>
                  <a:srgbClr val="FF0000"/>
                </a:solidFill>
              </a:rPr>
              <a:t>Ni</a:t>
            </a:r>
            <a:r>
              <a:rPr lang="zh-CN" altLang="en-US" dirty="0">
                <a:solidFill>
                  <a:srgbClr val="FF0000"/>
                </a:solidFill>
              </a:rPr>
              <a:t>和</a:t>
            </a:r>
            <a:r>
              <a:rPr lang="en-US" altLang="zh-CN" dirty="0">
                <a:solidFill>
                  <a:srgbClr val="FF0000"/>
                </a:solidFill>
              </a:rPr>
              <a:t>Co</a:t>
            </a:r>
            <a:r>
              <a:rPr lang="zh-CN" altLang="en-US" dirty="0">
                <a:solidFill>
                  <a:srgbClr val="FF0000"/>
                </a:solidFill>
              </a:rPr>
              <a:t>元素质量分数之间的相关系数为</a:t>
            </a:r>
            <a:r>
              <a:rPr lang="en-US" altLang="zh-CN" dirty="0">
                <a:solidFill>
                  <a:srgbClr val="FF0000"/>
                </a:solidFill>
              </a:rPr>
              <a:t>0.788</a:t>
            </a:r>
            <a:r>
              <a:rPr lang="zh-CN" altLang="en-US" dirty="0"/>
              <a:t>，超过了设定的阈值，因此表明这两种合金化元素之间协同效应较强，二者协同作用，进而提升合金的蠕变性能。同样的，</a:t>
            </a:r>
            <a:r>
              <a:rPr lang="zh-CN" altLang="en-US" dirty="0">
                <a:solidFill>
                  <a:srgbClr val="FF0000"/>
                </a:solidFill>
              </a:rPr>
              <a:t>观察到</a:t>
            </a:r>
            <a:r>
              <a:rPr lang="en-US" altLang="zh-CN" dirty="0">
                <a:solidFill>
                  <a:srgbClr val="FF0000"/>
                </a:solidFill>
              </a:rPr>
              <a:t>Re</a:t>
            </a:r>
            <a:r>
              <a:rPr lang="zh-CN" altLang="en-US" dirty="0">
                <a:solidFill>
                  <a:srgbClr val="FF0000"/>
                </a:solidFill>
              </a:rPr>
              <a:t>和</a:t>
            </a:r>
            <a:r>
              <a:rPr lang="en-US" altLang="zh-CN" dirty="0">
                <a:solidFill>
                  <a:srgbClr val="FF0000"/>
                </a:solidFill>
              </a:rPr>
              <a:t>Cr</a:t>
            </a:r>
            <a:r>
              <a:rPr lang="zh-CN" altLang="en-US" dirty="0">
                <a:solidFill>
                  <a:srgbClr val="FF0000"/>
                </a:solidFill>
              </a:rPr>
              <a:t>元素之间的相关为</a:t>
            </a:r>
            <a:r>
              <a:rPr lang="en-US" altLang="zh-CN" dirty="0">
                <a:solidFill>
                  <a:srgbClr val="FF0000"/>
                </a:solidFill>
              </a:rPr>
              <a:t>0.73</a:t>
            </a:r>
            <a:r>
              <a:rPr lang="zh-CN" altLang="en-US" dirty="0"/>
              <a:t>，超过了设定的阈值，因此这两种合金化元素之间的协同效应可以提升合金的蠕变性能 。</a:t>
            </a:r>
          </a:p>
        </p:txBody>
      </p:sp>
      <p:sp>
        <p:nvSpPr>
          <p:cNvPr id="6" name="文本框 5"/>
          <p:cNvSpPr txBox="1"/>
          <p:nvPr/>
        </p:nvSpPr>
        <p:spPr>
          <a:xfrm>
            <a:off x="128885" y="3903147"/>
            <a:ext cx="4849868"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a:t>根据专家经验，设定冗余性阈值为</a:t>
            </a:r>
            <a:r>
              <a:rPr lang="en-US" altLang="zh-CN" dirty="0"/>
              <a:t>0.68</a:t>
            </a:r>
            <a:r>
              <a:rPr lang="zh-CN" altLang="en-US" dirty="0"/>
              <a:t>，即如果属性与属性的相关系数大于</a:t>
            </a:r>
            <a:r>
              <a:rPr lang="en-US" altLang="zh-CN" dirty="0"/>
              <a:t>0.68</a:t>
            </a:r>
            <a:r>
              <a:rPr lang="zh-CN" altLang="en-US" dirty="0"/>
              <a:t>，则说明属性与属性之间的</a:t>
            </a:r>
            <a:r>
              <a:rPr lang="zh-CN" altLang="en-US" b="1" dirty="0">
                <a:solidFill>
                  <a:srgbClr val="FF0000"/>
                </a:solidFill>
              </a:rPr>
              <a:t>协同效应</a:t>
            </a:r>
            <a:r>
              <a:rPr lang="zh-CN" altLang="en-US" dirty="0"/>
              <a:t>较强。</a:t>
            </a:r>
          </a:p>
        </p:txBody>
      </p:sp>
      <p:pic>
        <p:nvPicPr>
          <p:cNvPr id="7" name="图片 6"/>
          <p:cNvPicPr>
            <a:picLocks noChangeAspect="1"/>
          </p:cNvPicPr>
          <p:nvPr/>
        </p:nvPicPr>
        <p:blipFill>
          <a:blip r:embed="rId4"/>
          <a:stretch>
            <a:fillRect/>
          </a:stretch>
        </p:blipFill>
        <p:spPr>
          <a:xfrm>
            <a:off x="5223522" y="843517"/>
            <a:ext cx="3876187" cy="3164481"/>
          </a:xfrm>
          <a:prstGeom prst="rect">
            <a:avLst/>
          </a:prstGeom>
        </p:spPr>
      </p:pic>
      <p:sp>
        <p:nvSpPr>
          <p:cNvPr id="13" name="文本框 12"/>
          <p:cNvSpPr txBox="1"/>
          <p:nvPr/>
        </p:nvSpPr>
        <p:spPr>
          <a:xfrm>
            <a:off x="5368891" y="4026258"/>
            <a:ext cx="3585448" cy="338554"/>
          </a:xfrm>
          <a:prstGeom prst="rect">
            <a:avLst/>
          </a:prstGeom>
          <a:noFill/>
        </p:spPr>
        <p:txBody>
          <a:bodyPr wrap="square" rtlCol="0">
            <a:spAutoFit/>
          </a:bodyPr>
          <a:lstStyle/>
          <a:p>
            <a:pPr algn="ctr"/>
            <a:r>
              <a:rPr lang="zh-CN" altLang="en-US" sz="1600" b="1" dirty="0">
                <a:solidFill>
                  <a:srgbClr val="FF0000"/>
                </a:solidFill>
              </a:rPr>
              <a:t>蠕变属性与蠕变属性之间的相关系数</a:t>
            </a:r>
          </a:p>
        </p:txBody>
      </p:sp>
      <p:sp>
        <p:nvSpPr>
          <p:cNvPr id="18" name="文本框 17"/>
          <p:cNvSpPr txBox="1"/>
          <p:nvPr/>
        </p:nvSpPr>
        <p:spPr>
          <a:xfrm>
            <a:off x="-108520" y="946510"/>
            <a:ext cx="3585448" cy="338554"/>
          </a:xfrm>
          <a:prstGeom prst="rect">
            <a:avLst/>
          </a:prstGeom>
          <a:noFill/>
        </p:spPr>
        <p:txBody>
          <a:bodyPr wrap="square" rtlCol="0">
            <a:spAutoFit/>
          </a:bodyPr>
          <a:lstStyle/>
          <a:p>
            <a:pPr algn="ctr"/>
            <a:r>
              <a:rPr lang="zh-CN" altLang="en-US" sz="1600" b="1" dirty="0">
                <a:solidFill>
                  <a:srgbClr val="FF0000"/>
                </a:solidFill>
                <a:hlinkClick r:id="rId5" action="ppaction://hlinkfile"/>
              </a:rPr>
              <a:t>蠕变属性与蠕变属性之间的冗余性</a:t>
            </a:r>
            <a:endParaRPr lang="zh-CN" altLang="en-US" sz="1600" b="1" dirty="0">
              <a:solidFill>
                <a:srgbClr val="FF0000"/>
              </a:solidFill>
            </a:endParaRPr>
          </a:p>
        </p:txBody>
      </p:sp>
      <p:pic>
        <p:nvPicPr>
          <p:cNvPr id="9" name="图片 8">
            <a:hlinkClick r:id="rId6" action="ppaction://hlinksldjump"/>
            <a:extLst>
              <a:ext uri="{FF2B5EF4-FFF2-40B4-BE49-F238E27FC236}">
                <a16:creationId xmlns:a16="http://schemas.microsoft.com/office/drawing/2014/main" id="{EBAEC078-187A-4279-8571-1FED8122B03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1001" y="235555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A574D53B-35DB-40CD-A607-EBAE440144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04" y="667573"/>
            <a:ext cx="8788162" cy="3937202"/>
          </a:xfrm>
          <a:prstGeom prst="rect">
            <a:avLst/>
          </a:prstGeom>
        </p:spPr>
      </p:pic>
      <p:cxnSp>
        <p:nvCxnSpPr>
          <p:cNvPr id="5" name="直线连接符 4">
            <a:extLst>
              <a:ext uri="{FF2B5EF4-FFF2-40B4-BE49-F238E27FC236}">
                <a16:creationId xmlns:a16="http://schemas.microsoft.com/office/drawing/2014/main" id="{09811F3C-93D3-3B49-88DE-6777899BE921}"/>
              </a:ext>
            </a:extLst>
          </p:cNvPr>
          <p:cNvCxnSpPr/>
          <p:nvPr/>
        </p:nvCxnSpPr>
        <p:spPr>
          <a:xfrm>
            <a:off x="594416" y="1520216"/>
            <a:ext cx="1512168"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BFC49AD-129F-4940-8D61-0F2B3DBECF38}"/>
              </a:ext>
            </a:extLst>
          </p:cNvPr>
          <p:cNvCxnSpPr>
            <a:cxnSpLocks/>
          </p:cNvCxnSpPr>
          <p:nvPr/>
        </p:nvCxnSpPr>
        <p:spPr>
          <a:xfrm>
            <a:off x="539552" y="2780928"/>
            <a:ext cx="864096"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12E5ADFA-0C15-7E4F-8399-A204B2624BA0}"/>
              </a:ext>
            </a:extLst>
          </p:cNvPr>
          <p:cNvCxnSpPr/>
          <p:nvPr/>
        </p:nvCxnSpPr>
        <p:spPr>
          <a:xfrm>
            <a:off x="1763688" y="1383336"/>
            <a:ext cx="0" cy="125357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0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800" dirty="0">
                <a:solidFill>
                  <a:srgbClr val="FF0000"/>
                </a:solidFill>
              </a:rPr>
              <a:t>待发表的成果一</a:t>
            </a:r>
          </a:p>
        </p:txBody>
      </p:sp>
      <p:pic>
        <p:nvPicPr>
          <p:cNvPr id="7170" name="图片 1">
            <a:extLst>
              <a:ext uri="{FF2B5EF4-FFF2-40B4-BE49-F238E27FC236}">
                <a16:creationId xmlns:a16="http://schemas.microsoft.com/office/drawing/2014/main" id="{00EA4182-EED0-4F06-A182-A82347FD9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46" y="1478338"/>
            <a:ext cx="4752528" cy="476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16:creationId xmlns:a16="http://schemas.microsoft.com/office/drawing/2014/main" id="{130DF3F7-A157-4C85-ABDF-474A1BA47FEC}"/>
              </a:ext>
            </a:extLst>
          </p:cNvPr>
          <p:cNvSpPr>
            <a:spLocks noChangeArrowheads="1"/>
          </p:cNvSpPr>
          <p:nvPr/>
        </p:nvSpPr>
        <p:spPr bwMode="auto">
          <a:xfrm>
            <a:off x="3491880" y="299695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171" name="Picture 3">
            <a:extLst>
              <a:ext uri="{FF2B5EF4-FFF2-40B4-BE49-F238E27FC236}">
                <a16:creationId xmlns:a16="http://schemas.microsoft.com/office/drawing/2014/main" id="{C8C2533A-FD42-4952-AE44-C6A48AE8B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570" y="3212976"/>
            <a:ext cx="4298284" cy="174415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68E4EAD2-0CDD-4EE1-A266-E3EC9E838402}"/>
              </a:ext>
            </a:extLst>
          </p:cNvPr>
          <p:cNvSpPr txBox="1"/>
          <p:nvPr/>
        </p:nvSpPr>
        <p:spPr>
          <a:xfrm>
            <a:off x="323528" y="1109006"/>
            <a:ext cx="1656184" cy="369332"/>
          </a:xfrm>
          <a:prstGeom prst="rect">
            <a:avLst/>
          </a:prstGeom>
          <a:noFill/>
        </p:spPr>
        <p:txBody>
          <a:bodyPr wrap="square" rtlCol="0">
            <a:spAutoFit/>
          </a:bodyPr>
          <a:lstStyle/>
          <a:p>
            <a:pPr algn="ctr"/>
            <a:r>
              <a:rPr lang="zh-CN" altLang="en-US" b="1" dirty="0">
                <a:solidFill>
                  <a:srgbClr val="FF0000"/>
                </a:solidFill>
              </a:rPr>
              <a:t>文章首页</a:t>
            </a:r>
          </a:p>
        </p:txBody>
      </p:sp>
      <p:sp>
        <p:nvSpPr>
          <p:cNvPr id="19" name="文本框 18">
            <a:extLst>
              <a:ext uri="{FF2B5EF4-FFF2-40B4-BE49-F238E27FC236}">
                <a16:creationId xmlns:a16="http://schemas.microsoft.com/office/drawing/2014/main" id="{13470601-02AD-4836-9C70-E6E7CEE76C6A}"/>
              </a:ext>
            </a:extLst>
          </p:cNvPr>
          <p:cNvSpPr txBox="1"/>
          <p:nvPr/>
        </p:nvSpPr>
        <p:spPr>
          <a:xfrm>
            <a:off x="4605198" y="2812286"/>
            <a:ext cx="1656184" cy="369332"/>
          </a:xfrm>
          <a:prstGeom prst="rect">
            <a:avLst/>
          </a:prstGeom>
          <a:noFill/>
        </p:spPr>
        <p:txBody>
          <a:bodyPr wrap="square" rtlCol="0">
            <a:spAutoFit/>
          </a:bodyPr>
          <a:lstStyle/>
          <a:p>
            <a:pPr algn="ctr"/>
            <a:r>
              <a:rPr lang="zh-CN" altLang="en-US" b="1" dirty="0">
                <a:solidFill>
                  <a:srgbClr val="FF0000"/>
                </a:solidFill>
              </a:rPr>
              <a:t>文章致谢页</a:t>
            </a:r>
          </a:p>
        </p:txBody>
      </p:sp>
      <p:sp>
        <p:nvSpPr>
          <p:cNvPr id="8" name="矩形: 圆角 7">
            <a:extLst>
              <a:ext uri="{FF2B5EF4-FFF2-40B4-BE49-F238E27FC236}">
                <a16:creationId xmlns:a16="http://schemas.microsoft.com/office/drawing/2014/main" id="{145359F6-B071-4A68-9B15-57CC4E58B45D}"/>
              </a:ext>
            </a:extLst>
          </p:cNvPr>
          <p:cNvSpPr/>
          <p:nvPr/>
        </p:nvSpPr>
        <p:spPr>
          <a:xfrm>
            <a:off x="1964990" y="2842534"/>
            <a:ext cx="5407159" cy="1744156"/>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r>
              <a:rPr lang="en-US" altLang="zh-CN" kern="100" dirty="0">
                <a:solidFill>
                  <a:srgbClr val="000000"/>
                </a:solidFill>
                <a:latin typeface="Times New Roman" panose="02020603050405020304" pitchFamily="18" charset="0"/>
              </a:rPr>
              <a:t>Yue Liu, Junming Wu, Siqi Shi</a:t>
            </a:r>
            <a:r>
              <a:rPr lang="en-US" altLang="zh-CN" dirty="0">
                <a:solidFill>
                  <a:schemeClr val="tx1"/>
                </a:solidFill>
                <a:latin typeface="Times New Roman" panose="02020603050405020304" pitchFamily="18" charset="0"/>
                <a:cs typeface="Times New Roman" panose="02020603050405020304" pitchFamily="18" charset="0"/>
              </a:rPr>
              <a:t>. </a:t>
            </a:r>
            <a:r>
              <a:rPr lang="en-AU" altLang="zh-CN" dirty="0">
                <a:solidFill>
                  <a:schemeClr val="tx1"/>
                </a:solidFill>
                <a:latin typeface="Times New Roman" panose="02020603050405020304" pitchFamily="18" charset="0"/>
                <a:cs typeface="Times New Roman" panose="02020603050405020304" pitchFamily="18" charset="0"/>
              </a:rPr>
              <a:t>Multi-layer Feature Selection Incorporating </a:t>
            </a:r>
            <a:r>
              <a:rPr lang="en-US" altLang="zh-CN" dirty="0">
                <a:solidFill>
                  <a:schemeClr val="tx1"/>
                </a:solidFill>
                <a:latin typeface="Times New Roman" panose="02020603050405020304" pitchFamily="18" charset="0"/>
                <a:cs typeface="Times New Roman" panose="02020603050405020304" pitchFamily="18" charset="0"/>
              </a:rPr>
              <a:t>Weighted Score-based </a:t>
            </a:r>
            <a:r>
              <a:rPr lang="en-AU" altLang="zh-CN" dirty="0">
                <a:solidFill>
                  <a:schemeClr val="tx1"/>
                </a:solidFill>
                <a:latin typeface="Times New Roman" panose="02020603050405020304" pitchFamily="18" charset="0"/>
                <a:cs typeface="Times New Roman" panose="02020603050405020304" pitchFamily="18" charset="0"/>
              </a:rPr>
              <a:t>Expert Knowledge toward Modelling Materials with Targeted Properties</a:t>
            </a:r>
            <a:r>
              <a:rPr lang="en-US" altLang="zh-CN" dirty="0">
                <a:solidFill>
                  <a:schemeClr val="tx1"/>
                </a:solidFill>
                <a:latin typeface="Times New Roman" panose="02020603050405020304" pitchFamily="18" charset="0"/>
                <a:cs typeface="Times New Roman" panose="02020603050405020304" pitchFamily="18" charset="0"/>
              </a:rPr>
              <a:t>[J]. npj Computational materials, 2019, 8</a:t>
            </a:r>
            <a:r>
              <a:rPr lang="en-AU"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待投稿</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kern="100" dirty="0">
                <a:solidFill>
                  <a:srgbClr val="000000"/>
                </a:solidFill>
                <a:latin typeface="Times New Roman" panose="02020603050405020304" pitchFamily="18" charset="0"/>
              </a:rPr>
              <a:t>  </a:t>
            </a:r>
            <a:r>
              <a:rPr lang="en-US" altLang="zh-CN" b="1" dirty="0">
                <a:solidFill>
                  <a:schemeClr val="tx1"/>
                </a:solidFill>
                <a:latin typeface="Times New Roman" panose="02020603050405020304" pitchFamily="18" charset="0"/>
                <a:cs typeface="Times New Roman" panose="02020603050405020304" pitchFamily="18" charset="0"/>
              </a:rPr>
              <a:t>npj Computational materials</a:t>
            </a:r>
            <a:r>
              <a:rPr lang="en-US" altLang="zh-CN" dirty="0">
                <a:solidFill>
                  <a:schemeClr val="tx1"/>
                </a:solidFill>
                <a:latin typeface="Times New Roman" panose="02020603050405020304" pitchFamily="18" charset="0"/>
                <a:cs typeface="Times New Roman" panose="02020603050405020304" pitchFamily="18" charset="0"/>
              </a:rPr>
              <a:t>)</a:t>
            </a:r>
            <a:endParaRPr lang="zh-CN" altLang="zh-CN" dirty="0">
              <a:solidFill>
                <a:schemeClr val="tx1"/>
              </a:solidFill>
              <a:latin typeface="Times New Roman" panose="02020603050405020304" pitchFamily="18" charset="0"/>
              <a:cs typeface="Times New Roman" panose="02020603050405020304" pitchFamily="18" charset="0"/>
            </a:endParaRPr>
          </a:p>
          <a:p>
            <a:pPr algn="ctr"/>
            <a:endParaRPr lang="zh-CN" altLang="en-US" dirty="0">
              <a:solidFill>
                <a:schemeClr val="tx1"/>
              </a:solidFill>
            </a:endParaRPr>
          </a:p>
        </p:txBody>
      </p:sp>
    </p:spTree>
    <p:extLst>
      <p:ext uri="{BB962C8B-B14F-4D97-AF65-F5344CB8AC3E}">
        <p14:creationId xmlns:p14="http://schemas.microsoft.com/office/powerpoint/2010/main" val="1295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137537219"/>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1069485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7410" y="3294"/>
            <a:ext cx="8229600" cy="796950"/>
          </a:xfrm>
        </p:spPr>
        <p:txBody>
          <a:bodyPr>
            <a:noAutofit/>
          </a:bodyPr>
          <a:lstStyle/>
          <a:p>
            <a:r>
              <a:rPr lang="zh-CN" altLang="en-US" sz="2000" dirty="0">
                <a:solidFill>
                  <a:srgbClr val="FF0000"/>
                </a:solidFill>
              </a:rPr>
              <a:t>结合材料多尺度属性的分而治之的机器学习方法预测蠕变寿命</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蠕变数据采集</a:t>
            </a:r>
          </a:p>
        </p:txBody>
      </p:sp>
      <p:graphicFrame>
        <p:nvGraphicFramePr>
          <p:cNvPr id="10" name="图示 9"/>
          <p:cNvGraphicFramePr/>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b="1" dirty="0">
                  <a:solidFill>
                    <a:srgbClr val="FF0000"/>
                  </a:solidFill>
                </a:rPr>
                <a:t>蠕变数据主要来自以下专利：</a:t>
              </a:r>
            </a:p>
          </p:txBody>
        </p:sp>
      </p:grpSp>
      <p:graphicFrame>
        <p:nvGraphicFramePr>
          <p:cNvPr id="9" name="表格 8">
            <a:extLst>
              <a:ext uri="{FF2B5EF4-FFF2-40B4-BE49-F238E27FC236}">
                <a16:creationId xmlns:a16="http://schemas.microsoft.com/office/drawing/2014/main" id="{3BC1D857-1CD6-4E98-BA72-B490A8F6A01F}"/>
              </a:ext>
            </a:extLst>
          </p:cNvPr>
          <p:cNvGraphicFramePr>
            <a:graphicFrameLocks noGrp="1"/>
          </p:cNvGraphicFramePr>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val="1353629867"/>
                    </a:ext>
                  </a:extLst>
                </a:gridCol>
                <a:gridCol w="3201247">
                  <a:extLst>
                    <a:ext uri="{9D8B030D-6E8A-4147-A177-3AD203B41FA5}">
                      <a16:colId xmlns:a16="http://schemas.microsoft.com/office/drawing/2014/main" val="2810265100"/>
                    </a:ext>
                  </a:extLst>
                </a:gridCol>
                <a:gridCol w="2286605">
                  <a:extLst>
                    <a:ext uri="{9D8B030D-6E8A-4147-A177-3AD203B41FA5}">
                      <a16:colId xmlns:a16="http://schemas.microsoft.com/office/drawing/2014/main" val="2323414777"/>
                    </a:ext>
                  </a:extLst>
                </a:gridCol>
                <a:gridCol w="2118118">
                  <a:extLst>
                    <a:ext uri="{9D8B030D-6E8A-4147-A177-3AD203B41FA5}">
                      <a16:colId xmlns:a16="http://schemas.microsoft.com/office/drawing/2014/main" val="3692848104"/>
                    </a:ext>
                  </a:extLst>
                </a:gridCol>
              </a:tblGrid>
              <a:tr h="162140">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Carl S. </a:t>
                      </a:r>
                      <a:r>
                        <a:rPr lang="en-US" sz="1050" b="0" i="0" u="none" strike="noStrike" dirty="0" err="1">
                          <a:solidFill>
                            <a:srgbClr val="000000"/>
                          </a:solidFill>
                          <a:effectLst/>
                          <a:latin typeface="等线" panose="02010600030101010101" pitchFamily="2" charset="-122"/>
                          <a:ea typeface="等线" panose="02010600030101010101" pitchFamily="2" charset="-122"/>
                        </a:rPr>
                        <a:t>WukusickLeo</a:t>
                      </a:r>
                      <a:r>
                        <a:rPr lang="en-US" sz="1050" b="0" i="0" u="none" strike="noStrike" dirty="0">
                          <a:solidFill>
                            <a:srgbClr val="000000"/>
                          </a:solidFill>
                          <a:effectLst/>
                          <a:latin typeface="等线" panose="02010600030101010101" pitchFamily="2" charset="-122"/>
                          <a:ea typeface="等线" panose="02010600030101010101" pitchFamily="2" charset="-122"/>
                        </a:rPr>
                        <a:t> </a:t>
                      </a:r>
                      <a:r>
                        <a:rPr lang="en-US" sz="1050" b="0" i="0" u="none" strike="noStrike" dirty="0" err="1">
                          <a:solidFill>
                            <a:srgbClr val="000000"/>
                          </a:solidFill>
                          <a:effectLst/>
                          <a:latin typeface="等线" panose="02010600030101010101" pitchFamily="2" charset="-122"/>
                          <a:ea typeface="等线" panose="02010600030101010101" pitchFamily="2" charset="-122"/>
                        </a:rPr>
                        <a:t>Buchakjian</a:t>
                      </a:r>
                      <a:r>
                        <a:rPr lang="en-US" sz="1050" b="0" i="0" u="none" strike="noStrike" dirty="0">
                          <a:solidFill>
                            <a:srgbClr val="000000"/>
                          </a:solidFill>
                          <a:effectLst/>
                          <a:latin typeface="等线" panose="02010600030101010101" pitchFamily="2" charset="-122"/>
                          <a:ea typeface="等线" panose="02010600030101010101" pitchFamily="2" charset="-122"/>
                        </a:rPr>
                        <a:t>, </a:t>
                      </a:r>
                      <a:r>
                        <a:rPr lang="en-US" sz="1050" b="0" i="0" u="none" strike="noStrike" dirty="0" err="1">
                          <a:solidFill>
                            <a:srgbClr val="000000"/>
                          </a:solidFill>
                          <a:effectLst/>
                          <a:latin typeface="等线" panose="02010600030101010101" pitchFamily="2" charset="-122"/>
                          <a:ea typeface="等线" panose="02010600030101010101" pitchFamily="2" charset="-122"/>
                        </a:rPr>
                        <a:t>Jr.Ramgopal</a:t>
                      </a:r>
                      <a:r>
                        <a:rPr lang="en-US" sz="1050" b="0" i="0" u="none" strike="noStrike" dirty="0">
                          <a:solidFill>
                            <a:srgbClr val="000000"/>
                          </a:solidFill>
                          <a:effectLst/>
                          <a:latin typeface="等线" panose="02010600030101010101" pitchFamily="2" charset="-122"/>
                          <a:ea typeface="等线" panose="02010600030101010101" pitchFamily="2" charset="-122"/>
                        </a:rPr>
                        <a:t> </a:t>
                      </a:r>
                      <a:r>
                        <a:rPr lang="en-US" sz="1050" b="0" i="0" u="none" strike="noStrike" dirty="0" err="1">
                          <a:solidFill>
                            <a:srgbClr val="000000"/>
                          </a:solidFill>
                          <a:effectLst/>
                          <a:latin typeface="等线" panose="02010600030101010101" pitchFamily="2" charset="-122"/>
                          <a:ea typeface="等线" panose="02010600030101010101" pitchFamily="2" charset="-122"/>
                        </a:rPr>
                        <a:t>Darolia</a:t>
                      </a:r>
                      <a:r>
                        <a:rPr lang="en-US" sz="1050" b="0" i="0" u="none" strike="noStrike" dirty="0">
                          <a:solidFill>
                            <a:srgbClr val="000000"/>
                          </a:solidFill>
                          <a:effectLst/>
                          <a:latin typeface="等线" panose="02010600030101010101" pitchFamily="2" charset="-122"/>
                          <a:ea typeface="等线" panose="02010600030101010101" pitchFamily="2" charset="-122"/>
                        </a:rPr>
                        <a: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6739"/>
                  </a:ext>
                </a:extLst>
              </a:tr>
            </a:tbl>
          </a:graphicData>
        </a:graphic>
      </p:graphicFrame>
    </p:spTree>
    <p:extLst>
      <p:ext uri="{BB962C8B-B14F-4D97-AF65-F5344CB8AC3E}">
        <p14:creationId xmlns:p14="http://schemas.microsoft.com/office/powerpoint/2010/main" val="408467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F6A64B3A-16A0-4C31-99A5-5A08E603D7DC}"/>
              </a:ext>
            </a:extLst>
          </p:cNvPr>
          <p:cNvGraphicFramePr/>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圆角 5">
            <a:extLst>
              <a:ext uri="{FF2B5EF4-FFF2-40B4-BE49-F238E27FC236}">
                <a16:creationId xmlns:a16="http://schemas.microsoft.com/office/drawing/2014/main"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id="{C0D7AEE1-A154-4E45-8796-3C312CB54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graphicFrame>
        <p:nvGraphicFramePr>
          <p:cNvPr id="38" name="表格 37">
            <a:extLst>
              <a:ext uri="{FF2B5EF4-FFF2-40B4-BE49-F238E27FC236}">
                <a16:creationId xmlns:a16="http://schemas.microsoft.com/office/drawing/2014/main" id="{F111985F-6DC0-4826-8911-E29471314F87}"/>
              </a:ext>
            </a:extLst>
          </p:cNvPr>
          <p:cNvGraphicFramePr>
            <a:graphicFrameLocks noGrp="1"/>
          </p:cNvGraphicFramePr>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val="1534108306"/>
                    </a:ext>
                  </a:extLst>
                </a:gridCol>
                <a:gridCol w="741562">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39" name="文本框 38">
            <a:extLst>
              <a:ext uri="{FF2B5EF4-FFF2-40B4-BE49-F238E27FC236}">
                <a16:creationId xmlns:a16="http://schemas.microsoft.com/office/drawing/2014/main"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id="{69C5CC34-C9FF-42DE-95D7-5C586448A847}"/>
              </a:ext>
            </a:extLst>
          </p:cNvPr>
          <p:cNvGraphicFramePr>
            <a:graphicFrameLocks noGrp="1"/>
          </p:cNvGraphicFramePr>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42" name="矩形: 圆角 41">
            <a:extLst>
              <a:ext uri="{FF2B5EF4-FFF2-40B4-BE49-F238E27FC236}">
                <a16:creationId xmlns:a16="http://schemas.microsoft.com/office/drawing/2014/main"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id="{4D473200-3A04-4BD9-A635-B2A774ED39EC}"/>
              </a:ext>
            </a:extLst>
          </p:cNvPr>
          <p:cNvSpPr/>
          <p:nvPr/>
        </p:nvSpPr>
        <p:spPr>
          <a:xfrm>
            <a:off x="6516216" y="5348268"/>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id="{DFB57817-DC26-47FD-98EB-36F924EBAB5E}"/>
              </a:ext>
            </a:extLst>
          </p:cNvPr>
          <p:cNvSpPr txBox="1">
            <a:spLocks/>
          </p:cNvSpPr>
          <p:nvPr/>
        </p:nvSpPr>
        <p:spPr>
          <a:xfrm>
            <a:off x="724757" y="-3721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结合材料多尺度属性的分而治之的机器学习方法预测蠕变寿命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
        <p:nvSpPr>
          <p:cNvPr id="51" name="矩形 50">
            <a:extLst>
              <a:ext uri="{FF2B5EF4-FFF2-40B4-BE49-F238E27FC236}">
                <a16:creationId xmlns:a16="http://schemas.microsoft.com/office/drawing/2014/main" id="{9F0401A7-0327-494B-AED6-B6C4191D74FE}"/>
              </a:ext>
            </a:extLst>
          </p:cNvPr>
          <p:cNvSpPr/>
          <p:nvPr/>
        </p:nvSpPr>
        <p:spPr>
          <a:xfrm>
            <a:off x="8415494" y="3497311"/>
            <a:ext cx="728506" cy="333724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C3181E2-32A2-45DC-BF68-2CB5A58CA902}"/>
              </a:ext>
            </a:extLst>
          </p:cNvPr>
          <p:cNvSpPr/>
          <p:nvPr/>
        </p:nvSpPr>
        <p:spPr>
          <a:xfrm>
            <a:off x="265132" y="3552817"/>
            <a:ext cx="5052542"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5" name="对话气泡: 矩形 54">
            <a:extLst>
              <a:ext uri="{FF2B5EF4-FFF2-40B4-BE49-F238E27FC236}">
                <a16:creationId xmlns:a16="http://schemas.microsoft.com/office/drawing/2014/main" id="{E4B365AD-9CDD-4C84-9C38-ADE4319319CE}"/>
              </a:ext>
            </a:extLst>
          </p:cNvPr>
          <p:cNvSpPr/>
          <p:nvPr/>
        </p:nvSpPr>
        <p:spPr>
          <a:xfrm>
            <a:off x="3305009" y="4453066"/>
            <a:ext cx="2045465" cy="991847"/>
          </a:xfrm>
          <a:prstGeom prst="wedgeRectCallout">
            <a:avLst>
              <a:gd name="adj1" fmla="val -2681"/>
              <a:gd name="adj2" fmla="val -9510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根据热力学计算构造新属性</a:t>
            </a:r>
            <a:r>
              <a:rPr lang="en-US" altLang="zh-CN" sz="1600" dirty="0"/>
              <a:t>(</a:t>
            </a:r>
            <a:r>
              <a:rPr lang="zh-CN" altLang="en-US" sz="1600" dirty="0"/>
              <a:t>删除不符合热力学计算输入条件的样本</a:t>
            </a:r>
            <a:r>
              <a:rPr lang="en-US" altLang="zh-CN" sz="1600" dirty="0"/>
              <a:t>)</a:t>
            </a:r>
            <a:endParaRPr lang="zh-CN" altLang="en-US" sz="1600" dirty="0"/>
          </a:p>
        </p:txBody>
      </p:sp>
      <p:grpSp>
        <p:nvGrpSpPr>
          <p:cNvPr id="3" name="组合 2">
            <a:extLst>
              <a:ext uri="{FF2B5EF4-FFF2-40B4-BE49-F238E27FC236}">
                <a16:creationId xmlns:a16="http://schemas.microsoft.com/office/drawing/2014/main" id="{FE9202B3-697B-4940-9858-383A05423C5B}"/>
              </a:ext>
            </a:extLst>
          </p:cNvPr>
          <p:cNvGrpSpPr/>
          <p:nvPr/>
        </p:nvGrpSpPr>
        <p:grpSpPr>
          <a:xfrm>
            <a:off x="454957" y="1948823"/>
            <a:ext cx="439054" cy="410725"/>
            <a:chOff x="-994897" y="1856153"/>
            <a:chExt cx="439054" cy="410725"/>
          </a:xfrm>
        </p:grpSpPr>
        <p:sp>
          <p:nvSpPr>
            <p:cNvPr id="2" name="椭圆 1">
              <a:extLst>
                <a:ext uri="{FF2B5EF4-FFF2-40B4-BE49-F238E27FC236}">
                  <a16:creationId xmlns:a16="http://schemas.microsoft.com/office/drawing/2014/main" id="{5CE22DF3-5B50-4773-9B65-DC91E332567D}"/>
                </a:ext>
              </a:extLst>
            </p:cNvPr>
            <p:cNvSpPr/>
            <p:nvPr/>
          </p:nvSpPr>
          <p:spPr>
            <a:xfrm>
              <a:off x="-994897" y="1856153"/>
              <a:ext cx="413060" cy="41072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F3E1958-A7A9-489D-8F9B-13E62EC608C0}"/>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chemeClr val="accent1"/>
                  </a:solidFill>
                  <a:effectLst>
                    <a:outerShdw blurRad="38100" dist="25400" dir="5400000" algn="ctr" rotWithShape="0">
                      <a:srgbClr val="6E747A">
                        <a:alpha val="43000"/>
                      </a:srgbClr>
                    </a:outerShdw>
                  </a:effectLst>
                </a:rPr>
                <a:t>1</a:t>
              </a:r>
              <a:endParaRPr lang="zh-CN" altLang="en-US" sz="16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50" name="组合 49">
            <a:extLst>
              <a:ext uri="{FF2B5EF4-FFF2-40B4-BE49-F238E27FC236}">
                <a16:creationId xmlns:a16="http://schemas.microsoft.com/office/drawing/2014/main" id="{B8B65A08-7384-40D2-B8B2-758E0909DBA7}"/>
              </a:ext>
            </a:extLst>
          </p:cNvPr>
          <p:cNvGrpSpPr/>
          <p:nvPr/>
        </p:nvGrpSpPr>
        <p:grpSpPr>
          <a:xfrm>
            <a:off x="3300056" y="1939930"/>
            <a:ext cx="439054" cy="410725"/>
            <a:chOff x="-994897" y="1856153"/>
            <a:chExt cx="439054" cy="410725"/>
          </a:xfrm>
        </p:grpSpPr>
        <p:sp>
          <p:nvSpPr>
            <p:cNvPr id="52" name="椭圆 51">
              <a:extLst>
                <a:ext uri="{FF2B5EF4-FFF2-40B4-BE49-F238E27FC236}">
                  <a16:creationId xmlns:a16="http://schemas.microsoft.com/office/drawing/2014/main" id="{3FE319A0-6A25-4D55-B9E9-D3A39B6B3D2B}"/>
                </a:ext>
              </a:extLst>
            </p:cNvPr>
            <p:cNvSpPr/>
            <p:nvPr/>
          </p:nvSpPr>
          <p:spPr>
            <a:xfrm>
              <a:off x="-994897" y="1856153"/>
              <a:ext cx="413060" cy="41072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53" name="矩形 52">
              <a:extLst>
                <a:ext uri="{FF2B5EF4-FFF2-40B4-BE49-F238E27FC236}">
                  <a16:creationId xmlns:a16="http://schemas.microsoft.com/office/drawing/2014/main" id="{2046CEF0-A3F8-4DB0-96B9-B205EA02A221}"/>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rgbClr val="FF0000"/>
                  </a:solidFill>
                  <a:effectLst>
                    <a:outerShdw blurRad="38100" dist="25400" dir="5400000" algn="ctr" rotWithShape="0">
                      <a:srgbClr val="6E747A">
                        <a:alpha val="43000"/>
                      </a:srgbClr>
                    </a:outerShdw>
                  </a:effectLst>
                </a:rPr>
                <a:t>2</a:t>
              </a:r>
              <a:endParaRPr lang="zh-CN" altLang="en-US" sz="1600" b="0" cap="none" spc="0" dirty="0">
                <a:ln w="0"/>
                <a:solidFill>
                  <a:srgbClr val="FF0000"/>
                </a:solidFill>
                <a:effectLst>
                  <a:outerShdw blurRad="38100" dist="25400" dir="5400000" algn="ctr" rotWithShape="0">
                    <a:srgbClr val="6E747A">
                      <a:alpha val="43000"/>
                    </a:srgbClr>
                  </a:outerShdw>
                </a:effectLst>
              </a:endParaRPr>
            </a:p>
          </p:txBody>
        </p:sp>
      </p:grpSp>
      <p:grpSp>
        <p:nvGrpSpPr>
          <p:cNvPr id="56" name="组合 55">
            <a:extLst>
              <a:ext uri="{FF2B5EF4-FFF2-40B4-BE49-F238E27FC236}">
                <a16:creationId xmlns:a16="http://schemas.microsoft.com/office/drawing/2014/main" id="{041AEC4B-FE3F-4EED-AA0E-2D9C2B686924}"/>
              </a:ext>
            </a:extLst>
          </p:cNvPr>
          <p:cNvGrpSpPr/>
          <p:nvPr/>
        </p:nvGrpSpPr>
        <p:grpSpPr>
          <a:xfrm>
            <a:off x="6137551" y="1939930"/>
            <a:ext cx="439054" cy="410725"/>
            <a:chOff x="-994897" y="1856153"/>
            <a:chExt cx="439054" cy="410725"/>
          </a:xfrm>
        </p:grpSpPr>
        <p:sp>
          <p:nvSpPr>
            <p:cNvPr id="57" name="椭圆 56">
              <a:extLst>
                <a:ext uri="{FF2B5EF4-FFF2-40B4-BE49-F238E27FC236}">
                  <a16:creationId xmlns:a16="http://schemas.microsoft.com/office/drawing/2014/main" id="{EBB60023-26CB-476B-8CCD-D9D7FEAB2617}"/>
                </a:ext>
              </a:extLst>
            </p:cNvPr>
            <p:cNvSpPr/>
            <p:nvPr/>
          </p:nvSpPr>
          <p:spPr>
            <a:xfrm>
              <a:off x="-994897" y="1856153"/>
              <a:ext cx="413060" cy="4107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rgbClr val="92D050"/>
                </a:solidFill>
              </a:endParaRPr>
            </a:p>
          </p:txBody>
        </p:sp>
        <p:sp>
          <p:nvSpPr>
            <p:cNvPr id="58" name="矩形 57">
              <a:extLst>
                <a:ext uri="{FF2B5EF4-FFF2-40B4-BE49-F238E27FC236}">
                  <a16:creationId xmlns:a16="http://schemas.microsoft.com/office/drawing/2014/main" id="{7C465512-3769-448A-8B99-E3D333884126}"/>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dirty="0">
                  <a:ln w="0"/>
                  <a:solidFill>
                    <a:srgbClr val="92D050"/>
                  </a:solidFill>
                  <a:effectLst>
                    <a:outerShdw blurRad="38100" dist="25400" dir="5400000" algn="ctr" rotWithShape="0">
                      <a:srgbClr val="6E747A">
                        <a:alpha val="43000"/>
                      </a:srgbClr>
                    </a:outerShdw>
                  </a:effectLst>
                </a:rPr>
                <a:t>3</a:t>
              </a:r>
              <a:endParaRPr lang="zh-CN" altLang="en-US" sz="1600" b="0" cap="none" spc="0" dirty="0">
                <a:ln w="0"/>
                <a:solidFill>
                  <a:srgbClr val="92D050"/>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0341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P spid="51" grpId="0" animBg="1"/>
      <p:bldP spid="51" grpId="1" animBg="1"/>
      <p:bldP spid="54" grpId="0" animBg="1"/>
      <p:bldP spid="54" grpId="1" animBg="1"/>
      <p:bldP spid="55" grpId="0" animBg="1"/>
      <p:bldP spid="5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719948" y="18694"/>
            <a:ext cx="8229600" cy="796950"/>
          </a:xfrm>
        </p:spPr>
        <p:txBody>
          <a:bodyPr>
            <a:noAutofit/>
          </a:bodyPr>
          <a:lstStyle/>
          <a:p>
            <a:r>
              <a:rPr lang="zh-CN" altLang="en-US" sz="2000" dirty="0">
                <a:solidFill>
                  <a:srgbClr val="FF0000"/>
                </a:solidFill>
              </a:rPr>
              <a:t>结合材料多尺度属性的分而治之的机器学习方法预测蠕变寿命</a:t>
            </a:r>
            <a:br>
              <a:rPr lang="zh-CN" altLang="en-US" sz="2400" dirty="0">
                <a:solidFill>
                  <a:srgbClr val="FF0000"/>
                </a:solidFill>
              </a:rPr>
            </a:br>
            <a:r>
              <a:rPr lang="zh-CN" altLang="en-US" sz="2400" dirty="0">
                <a:solidFill>
                  <a:srgbClr val="FF0000"/>
                </a:solidFill>
              </a:rPr>
              <a:t>				</a:t>
            </a:r>
            <a:r>
              <a:rPr lang="en-US" altLang="zh-CN" sz="2000" dirty="0">
                <a:solidFill>
                  <a:srgbClr val="FF0000"/>
                </a:solidFill>
              </a:rPr>
              <a:t>—</a:t>
            </a:r>
            <a:r>
              <a:rPr lang="zh-CN" altLang="en-US" sz="2000" dirty="0">
                <a:solidFill>
                  <a:srgbClr val="FF0000"/>
                </a:solidFill>
              </a:rPr>
              <a:t>微观结构属性构造</a:t>
            </a:r>
            <a:r>
              <a:rPr lang="en-US" altLang="zh-CN" sz="2000" dirty="0">
                <a:solidFill>
                  <a:srgbClr val="FF0000"/>
                </a:solidFill>
              </a:rPr>
              <a:t>1</a:t>
            </a:r>
            <a:endParaRPr lang="zh-CN" altLang="en-US" sz="2000" dirty="0">
              <a:solidFill>
                <a:srgbClr val="FF0000"/>
              </a:solidFill>
            </a:endParaRPr>
          </a:p>
        </p:txBody>
      </p:sp>
      <p:pic>
        <p:nvPicPr>
          <p:cNvPr id="5" name="图片 4">
            <a:extLst>
              <a:ext uri="{FF2B5EF4-FFF2-40B4-BE49-F238E27FC236}">
                <a16:creationId xmlns:a16="http://schemas.microsoft.com/office/drawing/2014/main"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1B716A7-110B-4DD5-B865-1A2D4CFAE6DA}"/>
              </a:ext>
            </a:extLst>
          </p:cNvPr>
          <p:cNvPicPr>
            <a:picLocks noChangeAspect="1"/>
          </p:cNvPicPr>
          <p:nvPr/>
        </p:nvPicPr>
        <p:blipFill>
          <a:blip r:embed="rId4"/>
          <a:stretch>
            <a:fillRect/>
          </a:stretch>
        </p:blipFill>
        <p:spPr>
          <a:xfrm>
            <a:off x="35496" y="2711688"/>
            <a:ext cx="6388746" cy="3878881"/>
          </a:xfrm>
          <a:prstGeom prst="rect">
            <a:avLst/>
          </a:prstGeom>
        </p:spPr>
      </p:pic>
      <p:sp>
        <p:nvSpPr>
          <p:cNvPr id="14" name="矩形 13">
            <a:extLst>
              <a:ext uri="{FF2B5EF4-FFF2-40B4-BE49-F238E27FC236}">
                <a16:creationId xmlns:a16="http://schemas.microsoft.com/office/drawing/2014/main" id="{B19743AD-1292-4F99-82B6-C288840D7CBE}"/>
              </a:ext>
            </a:extLst>
          </p:cNvPr>
          <p:cNvSpPr/>
          <p:nvPr/>
        </p:nvSpPr>
        <p:spPr>
          <a:xfrm>
            <a:off x="35496" y="2364765"/>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F132CAC-1ECF-479C-B7CC-95CA7AFEF475}"/>
              </a:ext>
            </a:extLst>
          </p:cNvPr>
          <p:cNvSpPr txBox="1"/>
          <p:nvPr/>
        </p:nvSpPr>
        <p:spPr>
          <a:xfrm>
            <a:off x="164708" y="2325337"/>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id="{848785D1-277D-4904-9B9B-920948C745C5}"/>
              </a:ext>
            </a:extLst>
          </p:cNvPr>
          <p:cNvSpPr/>
          <p:nvPr/>
        </p:nvSpPr>
        <p:spPr>
          <a:xfrm>
            <a:off x="2365429" y="4072963"/>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AF20810-C6F5-4795-8F1E-33A052524D17}"/>
              </a:ext>
            </a:extLst>
          </p:cNvPr>
          <p:cNvSpPr/>
          <p:nvPr/>
        </p:nvSpPr>
        <p:spPr>
          <a:xfrm>
            <a:off x="6516216" y="2359257"/>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EDEAC375-4459-4755-9554-33161F08DC2E}"/>
              </a:ext>
            </a:extLst>
          </p:cNvPr>
          <p:cNvSpPr txBox="1"/>
          <p:nvPr/>
        </p:nvSpPr>
        <p:spPr>
          <a:xfrm>
            <a:off x="6696985" y="2431123"/>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id="{0C26E568-5338-4E93-A2D9-2180EC5DDFEC}"/>
              </a:ext>
            </a:extLst>
          </p:cNvPr>
          <p:cNvCxnSpPr/>
          <p:nvPr/>
        </p:nvCxnSpPr>
        <p:spPr>
          <a:xfrm>
            <a:off x="6610173" y="2954343"/>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id="{658C37BD-E9DF-48E8-BCA9-953121B54941}"/>
              </a:ext>
            </a:extLst>
          </p:cNvPr>
          <p:cNvCxnSpPr>
            <a:cxnSpLocks/>
            <a:stCxn id="19" idx="0"/>
            <a:endCxn id="19" idx="2"/>
          </p:cNvCxnSpPr>
          <p:nvPr/>
        </p:nvCxnSpPr>
        <p:spPr>
          <a:xfrm>
            <a:off x="7762898" y="2359257"/>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08A588A-DE86-4911-B2E0-A6D6CE78327E}"/>
              </a:ext>
            </a:extLst>
          </p:cNvPr>
          <p:cNvSpPr txBox="1"/>
          <p:nvPr/>
        </p:nvSpPr>
        <p:spPr>
          <a:xfrm>
            <a:off x="7839254" y="2543204"/>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id="{26BD13A5-B3EA-4267-AE62-B243B9E3CC3B}"/>
              </a:ext>
            </a:extLst>
          </p:cNvPr>
          <p:cNvSpPr txBox="1"/>
          <p:nvPr/>
        </p:nvSpPr>
        <p:spPr>
          <a:xfrm>
            <a:off x="6547018" y="3067850"/>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C698C00-CC79-4EBC-A13C-93E416A38558}"/>
                  </a:ext>
                </a:extLst>
              </p:cNvPr>
              <p:cNvSpPr txBox="1"/>
              <p:nvPr/>
            </p:nvSpPr>
            <p:spPr>
              <a:xfrm>
                <a:off x="7837708" y="3034882"/>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034882"/>
                <a:ext cx="1342293" cy="1323439"/>
              </a:xfrm>
              <a:prstGeom prst="rect">
                <a:avLst/>
              </a:prstGeom>
              <a:blipFill>
                <a:blip r:embed="rId5"/>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49BFC193-DAAD-4B44-BE0C-31563880570B}"/>
              </a:ext>
            </a:extLst>
          </p:cNvPr>
          <p:cNvCxnSpPr>
            <a:cxnSpLocks/>
          </p:cNvCxnSpPr>
          <p:nvPr/>
        </p:nvCxnSpPr>
        <p:spPr>
          <a:xfrm>
            <a:off x="7609145" y="319185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CCED437-E98D-4744-8AD4-989D2ED285AC}"/>
              </a:ext>
            </a:extLst>
          </p:cNvPr>
          <p:cNvCxnSpPr>
            <a:cxnSpLocks/>
          </p:cNvCxnSpPr>
          <p:nvPr/>
        </p:nvCxnSpPr>
        <p:spPr>
          <a:xfrm>
            <a:off x="7609145" y="340787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0C4DD74-52B8-43F6-AEF6-B054F1B37CF3}"/>
              </a:ext>
            </a:extLst>
          </p:cNvPr>
          <p:cNvCxnSpPr>
            <a:cxnSpLocks/>
          </p:cNvCxnSpPr>
          <p:nvPr/>
        </p:nvCxnSpPr>
        <p:spPr>
          <a:xfrm>
            <a:off x="7609145" y="363413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C134869-6D92-4D15-9416-D03C443B4539}"/>
              </a:ext>
            </a:extLst>
          </p:cNvPr>
          <p:cNvCxnSpPr>
            <a:cxnSpLocks/>
          </p:cNvCxnSpPr>
          <p:nvPr/>
        </p:nvCxnSpPr>
        <p:spPr>
          <a:xfrm>
            <a:off x="7609145" y="3839925"/>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id="{E03DA343-8E69-4E3E-8A5E-33755FDDF9A8}"/>
              </a:ext>
            </a:extLst>
          </p:cNvPr>
          <p:cNvSpPr/>
          <p:nvPr/>
        </p:nvSpPr>
        <p:spPr>
          <a:xfrm>
            <a:off x="6206261" y="3774017"/>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D3EE8114-A19C-4A43-914C-DA3B538CD469}"/>
              </a:ext>
            </a:extLst>
          </p:cNvPr>
          <p:cNvSpPr/>
          <p:nvPr/>
        </p:nvSpPr>
        <p:spPr>
          <a:xfrm rot="5400000">
            <a:off x="7505537" y="2050815"/>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073877D3-8246-4533-A868-E1FC9A0234E3}"/>
              </a:ext>
            </a:extLst>
          </p:cNvPr>
          <p:cNvSpPr txBox="1"/>
          <p:nvPr/>
        </p:nvSpPr>
        <p:spPr>
          <a:xfrm>
            <a:off x="6003052" y="3987729"/>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id="{E370969F-5F7A-4F19-8A2A-65B3240A0131}"/>
              </a:ext>
            </a:extLst>
          </p:cNvPr>
          <p:cNvSpPr txBox="1"/>
          <p:nvPr/>
        </p:nvSpPr>
        <p:spPr>
          <a:xfrm>
            <a:off x="7188934" y="2043828"/>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id="{A88BC0F9-F828-436C-8ABA-123FD021119A}"/>
              </a:ext>
            </a:extLst>
          </p:cNvPr>
          <p:cNvSpPr txBox="1"/>
          <p:nvPr/>
        </p:nvSpPr>
        <p:spPr>
          <a:xfrm>
            <a:off x="6416982" y="4246021"/>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id="{4FFA9528-E94F-47B9-8DD2-04DA47AB5669}"/>
              </a:ext>
            </a:extLst>
          </p:cNvPr>
          <p:cNvSpPr/>
          <p:nvPr/>
        </p:nvSpPr>
        <p:spPr>
          <a:xfrm>
            <a:off x="128789" y="926037"/>
            <a:ext cx="9037065" cy="107898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6D57D265-F45A-4057-87EA-4B03887C4E26}"/>
              </a:ext>
            </a:extLst>
          </p:cNvPr>
          <p:cNvSpPr txBox="1"/>
          <p:nvPr/>
        </p:nvSpPr>
        <p:spPr>
          <a:xfrm>
            <a:off x="104748" y="1073731"/>
            <a:ext cx="8930757" cy="646986"/>
          </a:xfrm>
          <a:prstGeom prst="roundRect">
            <a:avLst/>
          </a:prstGeom>
          <a:noFill/>
        </p:spPr>
        <p:txBody>
          <a:bodyPr wrap="square" rtlCol="0">
            <a:spAutoFit/>
          </a:bodyPr>
          <a:lstStyle/>
          <a:p>
            <a:r>
              <a:rPr lang="zh-CN" altLang="en-US" sz="1600" dirty="0"/>
              <a:t>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。对这些因素的定性定量刻画是关键。</a:t>
            </a:r>
            <a:endParaRPr lang="en-US" altLang="zh-CN" sz="1600" dirty="0"/>
          </a:p>
        </p:txBody>
      </p:sp>
    </p:spTree>
    <p:extLst>
      <p:ext uri="{BB962C8B-B14F-4D97-AF65-F5344CB8AC3E}">
        <p14:creationId xmlns:p14="http://schemas.microsoft.com/office/powerpoint/2010/main" val="38835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id="{ACC23A17-2525-4C6E-9D20-FDAB5E699EBB}"/>
              </a:ext>
            </a:extLst>
          </p:cNvPr>
          <p:cNvSpPr/>
          <p:nvPr/>
        </p:nvSpPr>
        <p:spPr>
          <a:xfrm rot="16200000">
            <a:off x="6640682" y="4167734"/>
            <a:ext cx="515098"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id="{3444F26D-CF9B-42DC-B011-5DA8E7BF2068}"/>
              </a:ext>
            </a:extLst>
          </p:cNvPr>
          <p:cNvSpPr/>
          <p:nvPr/>
        </p:nvSpPr>
        <p:spPr>
          <a:xfrm>
            <a:off x="6548777" y="4200083"/>
            <a:ext cx="609461" cy="276999"/>
          </a:xfrm>
          <a:prstGeom prst="rect">
            <a:avLst/>
          </a:prstGeom>
        </p:spPr>
        <p:txBody>
          <a:bodyPr wrap="squar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id="{FBE734CC-068A-49D0-8915-96F4ED623830}"/>
              </a:ext>
            </a:extLst>
          </p:cNvPr>
          <p:cNvSpPr/>
          <p:nvPr/>
        </p:nvSpPr>
        <p:spPr>
          <a:xfrm>
            <a:off x="478823" y="2512641"/>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id="{E9DB77D7-8FB4-476F-829F-5A537CD5F738}"/>
              </a:ext>
            </a:extLst>
          </p:cNvPr>
          <p:cNvSpPr/>
          <p:nvPr/>
        </p:nvSpPr>
        <p:spPr>
          <a:xfrm>
            <a:off x="5030822" y="2521987"/>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微观结构属性构造</a:t>
            </a:r>
            <a:r>
              <a:rPr lang="en-US" altLang="zh-CN" sz="2400" dirty="0">
                <a:solidFill>
                  <a:srgbClr val="FF0000"/>
                </a:solidFill>
              </a:rPr>
              <a:t>2</a:t>
            </a:r>
            <a:endParaRPr lang="zh-CN" altLang="en-US" sz="2400" dirty="0">
              <a:solidFill>
                <a:srgbClr val="FF0000"/>
              </a:solidFill>
            </a:endParaRPr>
          </a:p>
        </p:txBody>
      </p:sp>
      <p:pic>
        <p:nvPicPr>
          <p:cNvPr id="59" name="图片 58">
            <a:extLst>
              <a:ext uri="{FF2B5EF4-FFF2-40B4-BE49-F238E27FC236}">
                <a16:creationId xmlns:a16="http://schemas.microsoft.com/office/drawing/2014/main" id="{535B911E-20E3-497D-86E7-F416E1F8B68F}"/>
              </a:ext>
            </a:extLst>
          </p:cNvPr>
          <p:cNvPicPr>
            <a:picLocks noChangeAspect="1"/>
          </p:cNvPicPr>
          <p:nvPr/>
        </p:nvPicPr>
        <p:blipFill>
          <a:blip r:embed="rId3"/>
          <a:stretch>
            <a:fillRect/>
          </a:stretch>
        </p:blipFill>
        <p:spPr>
          <a:xfrm>
            <a:off x="755575" y="2512944"/>
            <a:ext cx="2881107" cy="1502785"/>
          </a:xfrm>
          <a:prstGeom prst="rect">
            <a:avLst/>
          </a:prstGeom>
          <a:ln>
            <a:solidFill>
              <a:schemeClr val="tx2"/>
            </a:solidFill>
          </a:ln>
        </p:spPr>
      </p:pic>
      <p:pic>
        <p:nvPicPr>
          <p:cNvPr id="66" name="图片 65">
            <a:extLst>
              <a:ext uri="{FF2B5EF4-FFF2-40B4-BE49-F238E27FC236}">
                <a16:creationId xmlns:a16="http://schemas.microsoft.com/office/drawing/2014/main" id="{6E7BDB13-EBD8-40DB-91BC-5E6F89DB5E63}"/>
              </a:ext>
            </a:extLst>
          </p:cNvPr>
          <p:cNvPicPr>
            <a:picLocks noChangeAspect="1"/>
          </p:cNvPicPr>
          <p:nvPr/>
        </p:nvPicPr>
        <p:blipFill>
          <a:blip r:embed="rId4"/>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id="{12D2DED5-8AD7-447E-AFE6-C1F4091DD051}"/>
              </a:ext>
            </a:extLst>
          </p:cNvPr>
          <p:cNvSpPr/>
          <p:nvPr/>
        </p:nvSpPr>
        <p:spPr>
          <a:xfrm rot="5400000">
            <a:off x="1711540" y="4046425"/>
            <a:ext cx="581919"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id="{F2B7A0D2-7AD7-4A3C-A3CA-4081337E93D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7385" y="3932486"/>
            <a:ext cx="771091" cy="695358"/>
          </a:xfrm>
          <a:prstGeom prst="rect">
            <a:avLst/>
          </a:prstGeom>
        </p:spPr>
      </p:pic>
      <p:sp>
        <p:nvSpPr>
          <p:cNvPr id="64" name="文本框 63">
            <a:extLst>
              <a:ext uri="{FF2B5EF4-FFF2-40B4-BE49-F238E27FC236}">
                <a16:creationId xmlns:a16="http://schemas.microsoft.com/office/drawing/2014/main" id="{CE2E1BAF-8846-48DA-9C08-429319C1DF2E}"/>
              </a:ext>
            </a:extLst>
          </p:cNvPr>
          <p:cNvSpPr txBox="1"/>
          <p:nvPr/>
        </p:nvSpPr>
        <p:spPr>
          <a:xfrm>
            <a:off x="1529051" y="4039118"/>
            <a:ext cx="976378" cy="461665"/>
          </a:xfrm>
          <a:prstGeom prst="rect">
            <a:avLst/>
          </a:prstGeom>
          <a:noFill/>
        </p:spPr>
        <p:txBody>
          <a:bodyPr wrap="square" rtlCol="0">
            <a:spAutoFit/>
          </a:bodyPr>
          <a:lstStyle/>
          <a:p>
            <a:pPr algn="ctr"/>
            <a:r>
              <a:rPr lang="en-US" altLang="zh-CN" sz="1200" dirty="0">
                <a:hlinkClick r:id="" action="ppaction://noaction"/>
              </a:rPr>
              <a:t>1.Thermo</a:t>
            </a:r>
          </a:p>
          <a:p>
            <a:pPr algn="ctr"/>
            <a:r>
              <a:rPr lang="en-US" altLang="zh-CN" sz="1200" dirty="0" err="1">
                <a:hlinkClick r:id="" action="ppaction://noaction"/>
              </a:rPr>
              <a:t>calc</a:t>
            </a:r>
            <a:endParaRPr lang="zh-CN" altLang="en-US" sz="1200" dirty="0"/>
          </a:p>
        </p:txBody>
      </p:sp>
      <p:sp>
        <p:nvSpPr>
          <p:cNvPr id="72" name="流程图: 离页连接符 71">
            <a:extLst>
              <a:ext uri="{FF2B5EF4-FFF2-40B4-BE49-F238E27FC236}">
                <a16:creationId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id="{5B341BF0-DC63-4BA2-82F0-E9519DD1130C}"/>
              </a:ext>
            </a:extLst>
          </p:cNvPr>
          <p:cNvPicPr>
            <a:picLocks noChangeAspect="1"/>
          </p:cNvPicPr>
          <p:nvPr/>
        </p:nvPicPr>
        <p:blipFill>
          <a:blip r:embed="rId8"/>
          <a:stretch>
            <a:fillRect/>
          </a:stretch>
        </p:blipFill>
        <p:spPr>
          <a:xfrm>
            <a:off x="5373843" y="2521831"/>
            <a:ext cx="3344377" cy="1628297"/>
          </a:xfrm>
          <a:prstGeom prst="rect">
            <a:avLst/>
          </a:prstGeom>
          <a:ln>
            <a:solidFill>
              <a:srgbClr val="33A8C7"/>
            </a:solidFill>
          </a:ln>
        </p:spPr>
      </p:pic>
      <p:sp>
        <p:nvSpPr>
          <p:cNvPr id="81" name="箭头: 右 80">
            <a:extLst>
              <a:ext uri="{FF2B5EF4-FFF2-40B4-BE49-F238E27FC236}">
                <a16:creationId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57354" y="57679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01706" y="3080523"/>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id="{FFCA6DEE-B1A3-484D-A204-1E492F62308C}"/>
              </a:ext>
            </a:extLst>
          </p:cNvPr>
          <p:cNvGrpSpPr/>
          <p:nvPr/>
        </p:nvGrpSpPr>
        <p:grpSpPr>
          <a:xfrm>
            <a:off x="66080" y="2157004"/>
            <a:ext cx="8949680" cy="4625727"/>
            <a:chOff x="35005" y="1720215"/>
            <a:chExt cx="9036496" cy="4625727"/>
          </a:xfrm>
        </p:grpSpPr>
        <p:sp>
          <p:nvSpPr>
            <p:cNvPr id="85" name="矩形 84">
              <a:extLst>
                <a:ext uri="{FF2B5EF4-FFF2-40B4-BE49-F238E27FC236}">
                  <a16:creationId xmlns:a16="http://schemas.microsoft.com/office/drawing/2014/main" id="{C18A3349-C7F5-441F-84F4-2E43DEE3BADF}"/>
                </a:ext>
              </a:extLst>
            </p:cNvPr>
            <p:cNvSpPr/>
            <p:nvPr/>
          </p:nvSpPr>
          <p:spPr>
            <a:xfrm>
              <a:off x="35005" y="1720215"/>
              <a:ext cx="9036496" cy="462572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id="{55E5E810-B581-4918-8203-D0DBAE39134C}"/>
              </a:ext>
            </a:extLst>
          </p:cNvPr>
          <p:cNvPicPr>
            <a:picLocks noChangeAspect="1"/>
          </p:cNvPicPr>
          <p:nvPr/>
        </p:nvPicPr>
        <p:blipFill>
          <a:blip r:embed="rId17"/>
          <a:stretch>
            <a:fillRect/>
          </a:stretch>
        </p:blipFill>
        <p:spPr>
          <a:xfrm>
            <a:off x="84048" y="2151409"/>
            <a:ext cx="8949680" cy="4608831"/>
          </a:xfrm>
          <a:prstGeom prst="rect">
            <a:avLst/>
          </a:prstGeom>
        </p:spPr>
      </p:pic>
      <p:sp>
        <p:nvSpPr>
          <p:cNvPr id="17" name="流程图: 磁盘 16">
            <a:extLst>
              <a:ext uri="{FF2B5EF4-FFF2-40B4-BE49-F238E27FC236}">
                <a16:creationId xmlns:a16="http://schemas.microsoft.com/office/drawing/2014/main" id="{95FE7F41-96D8-44FD-A05D-7A14989979DA}"/>
              </a:ext>
            </a:extLst>
          </p:cNvPr>
          <p:cNvSpPr/>
          <p:nvPr/>
        </p:nvSpPr>
        <p:spPr>
          <a:xfrm>
            <a:off x="246302" y="903826"/>
            <a:ext cx="535845" cy="393161"/>
          </a:xfrm>
          <a:prstGeom prst="flowChartMagneticDisk">
            <a:avLst/>
          </a:prstGeom>
          <a:solidFill>
            <a:schemeClr val="accent5">
              <a:lumMod val="20000"/>
              <a:lumOff val="80000"/>
            </a:schemeClr>
          </a:solidFill>
          <a:ln>
            <a:solidFill>
              <a:schemeClr val="bg1">
                <a:lumMod val="8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0" name="流程图: 磁盘 109">
            <a:extLst>
              <a:ext uri="{FF2B5EF4-FFF2-40B4-BE49-F238E27FC236}">
                <a16:creationId xmlns:a16="http://schemas.microsoft.com/office/drawing/2014/main" id="{2E7D3662-7E0F-41FA-B271-C1586F82967E}"/>
              </a:ext>
            </a:extLst>
          </p:cNvPr>
          <p:cNvSpPr/>
          <p:nvPr/>
        </p:nvSpPr>
        <p:spPr>
          <a:xfrm>
            <a:off x="438372" y="983692"/>
            <a:ext cx="535845" cy="393161"/>
          </a:xfrm>
          <a:prstGeom prst="flowChartMagneticDisk">
            <a:avLst/>
          </a:prstGeom>
          <a:solidFill>
            <a:schemeClr val="accent5">
              <a:lumMod val="20000"/>
              <a:lumOff val="80000"/>
            </a:schemeClr>
          </a:solidFill>
          <a:ln>
            <a:solidFill>
              <a:schemeClr val="bg1">
                <a:lumMod val="8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1" name="流程图: 磁盘 110">
            <a:extLst>
              <a:ext uri="{FF2B5EF4-FFF2-40B4-BE49-F238E27FC236}">
                <a16:creationId xmlns:a16="http://schemas.microsoft.com/office/drawing/2014/main" id="{F8BD07A8-B3F7-419B-ADAE-7637B27E1CE7}"/>
              </a:ext>
            </a:extLst>
          </p:cNvPr>
          <p:cNvSpPr/>
          <p:nvPr/>
        </p:nvSpPr>
        <p:spPr>
          <a:xfrm>
            <a:off x="621377" y="1093557"/>
            <a:ext cx="535845" cy="393161"/>
          </a:xfrm>
          <a:prstGeom prst="flowChartMagneticDisk">
            <a:avLst/>
          </a:prstGeom>
          <a:solidFill>
            <a:schemeClr val="accent5">
              <a:lumMod val="20000"/>
              <a:lumOff val="80000"/>
            </a:schemeClr>
          </a:solidFill>
          <a:ln>
            <a:solidFill>
              <a:schemeClr val="bg1">
                <a:lumMod val="8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0BFF9B3-4FBF-4E37-83F6-6B514FBFF6F9}"/>
              </a:ext>
            </a:extLst>
          </p:cNvPr>
          <p:cNvSpPr txBox="1"/>
          <p:nvPr/>
        </p:nvSpPr>
        <p:spPr>
          <a:xfrm>
            <a:off x="175598" y="1445798"/>
            <a:ext cx="1177332"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sz="1200" dirty="0"/>
              <a:t>化学成分</a:t>
            </a:r>
            <a:endParaRPr lang="en-US" altLang="zh-CN" sz="1200" dirty="0"/>
          </a:p>
          <a:p>
            <a:pPr marL="285750" indent="-285750">
              <a:buFont typeface="Wingdings" panose="05000000000000000000" pitchFamily="2" charset="2"/>
              <a:buChar char="l"/>
            </a:pPr>
            <a:r>
              <a:rPr lang="zh-CN" altLang="en-US" sz="1200" dirty="0"/>
              <a:t>热处理</a:t>
            </a:r>
            <a:endParaRPr lang="en-US" altLang="zh-CN" sz="1200" dirty="0"/>
          </a:p>
          <a:p>
            <a:pPr marL="285750" indent="-285750">
              <a:buFont typeface="Wingdings" panose="05000000000000000000" pitchFamily="2" charset="2"/>
              <a:buChar char="l"/>
            </a:pPr>
            <a:r>
              <a:rPr lang="zh-CN" altLang="en-US" sz="1200" dirty="0"/>
              <a:t>试验条件</a:t>
            </a:r>
          </a:p>
        </p:txBody>
      </p:sp>
      <p:pic>
        <p:nvPicPr>
          <p:cNvPr id="113" name="图片 112" descr="屏幕剪辑">
            <a:extLst>
              <a:ext uri="{FF2B5EF4-FFF2-40B4-BE49-F238E27FC236}">
                <a16:creationId xmlns:a16="http://schemas.microsoft.com/office/drawing/2014/main" id="{6412BCB2-671E-45E3-BBA8-DF75A9D5F4B3}"/>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882735" y="832593"/>
            <a:ext cx="771091" cy="695358"/>
          </a:xfrm>
          <a:prstGeom prst="rect">
            <a:avLst/>
          </a:prstGeom>
        </p:spPr>
      </p:pic>
      <p:sp>
        <p:nvSpPr>
          <p:cNvPr id="21" name="文本框 20">
            <a:extLst>
              <a:ext uri="{FF2B5EF4-FFF2-40B4-BE49-F238E27FC236}">
                <a16:creationId xmlns:a16="http://schemas.microsoft.com/office/drawing/2014/main" id="{7316B112-6967-49F6-86C6-DAEC3796C8D0}"/>
              </a:ext>
            </a:extLst>
          </p:cNvPr>
          <p:cNvSpPr txBox="1"/>
          <p:nvPr/>
        </p:nvSpPr>
        <p:spPr>
          <a:xfrm>
            <a:off x="1317307" y="1469126"/>
            <a:ext cx="2002889" cy="584775"/>
          </a:xfrm>
          <a:prstGeom prst="rect">
            <a:avLst/>
          </a:prstGeom>
          <a:noFill/>
        </p:spPr>
        <p:txBody>
          <a:bodyPr wrap="square" rtlCol="0">
            <a:spAutoFit/>
          </a:bodyPr>
          <a:lstStyle/>
          <a:p>
            <a:pPr algn="ctr"/>
            <a:r>
              <a:rPr lang="en-US" altLang="zh-CN" sz="1600" b="1" dirty="0"/>
              <a:t>Thermo calc(</a:t>
            </a:r>
            <a:r>
              <a:rPr lang="zh-CN" altLang="en-US" sz="1600" b="1" dirty="0"/>
              <a:t>相图热力学计算软件</a:t>
            </a:r>
            <a:r>
              <a:rPr lang="en-US" altLang="zh-CN" sz="1600" b="1" dirty="0"/>
              <a:t>)</a:t>
            </a:r>
            <a:endParaRPr lang="zh-CN" altLang="en-US" sz="1600" b="1" dirty="0"/>
          </a:p>
        </p:txBody>
      </p:sp>
      <p:sp>
        <p:nvSpPr>
          <p:cNvPr id="27" name="矩形 26">
            <a:extLst>
              <a:ext uri="{FF2B5EF4-FFF2-40B4-BE49-F238E27FC236}">
                <a16:creationId xmlns:a16="http://schemas.microsoft.com/office/drawing/2014/main" id="{F163B0FC-E9D5-4C69-BA08-126EA6116A64}"/>
              </a:ext>
            </a:extLst>
          </p:cNvPr>
          <p:cNvSpPr/>
          <p:nvPr/>
        </p:nvSpPr>
        <p:spPr>
          <a:xfrm>
            <a:off x="5253788" y="1158604"/>
            <a:ext cx="1458842" cy="584775"/>
          </a:xfrm>
          <a:prstGeom prst="rect">
            <a:avLst/>
          </a:prstGeom>
          <a:solidFill>
            <a:schemeClr val="bg1">
              <a:lumMod val="85000"/>
            </a:schemeClr>
          </a:solidFill>
          <a:ln>
            <a:solidFill>
              <a:schemeClr val="accent1">
                <a:lumMod val="60000"/>
                <a:lumOff val="40000"/>
              </a:schemeClr>
            </a:solidFill>
          </a:ln>
        </p:spPr>
        <p:txBody>
          <a:bodyPr wrap="square">
            <a:spAutoFit/>
          </a:bodyPr>
          <a:lstStyle/>
          <a:p>
            <a:pPr algn="ctr">
              <a:spcAft>
                <a:spcPts val="0"/>
              </a:spcAft>
            </a:pPr>
            <a:r>
              <a:rPr lang="zh-CN" altLang="en-US" sz="1600" dirty="0">
                <a:latin typeface="Times New Roman" panose="02020603050405020304" pitchFamily="18" charset="0"/>
                <a:cs typeface="Times New Roman" panose="02020603050405020304" pitchFamily="18" charset="0"/>
              </a:rPr>
              <a:t>分析表达式</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韩国文章</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B21B0CF0-411A-4CA7-8CFF-D5B2C3A37DCB}"/>
              </a:ext>
            </a:extLst>
          </p:cNvPr>
          <p:cNvPicPr>
            <a:picLocks noChangeAspect="1"/>
          </p:cNvPicPr>
          <p:nvPr/>
        </p:nvPicPr>
        <p:blipFill>
          <a:blip r:embed="rId18"/>
          <a:stretch>
            <a:fillRect/>
          </a:stretch>
        </p:blipFill>
        <p:spPr>
          <a:xfrm>
            <a:off x="6996179" y="795230"/>
            <a:ext cx="1895475" cy="1296888"/>
          </a:xfrm>
          <a:prstGeom prst="rect">
            <a:avLst/>
          </a:prstGeom>
        </p:spPr>
      </p:pic>
      <p:pic>
        <p:nvPicPr>
          <p:cNvPr id="29" name="图片 28">
            <a:extLst>
              <a:ext uri="{FF2B5EF4-FFF2-40B4-BE49-F238E27FC236}">
                <a16:creationId xmlns:a16="http://schemas.microsoft.com/office/drawing/2014/main" id="{618D93A3-E66F-4EBB-B024-8608BC9E28D2}"/>
              </a:ext>
            </a:extLst>
          </p:cNvPr>
          <p:cNvPicPr>
            <a:picLocks noChangeAspect="1"/>
          </p:cNvPicPr>
          <p:nvPr/>
        </p:nvPicPr>
        <p:blipFill>
          <a:blip r:embed="rId19"/>
          <a:stretch>
            <a:fillRect/>
          </a:stretch>
        </p:blipFill>
        <p:spPr>
          <a:xfrm>
            <a:off x="3225797" y="796949"/>
            <a:ext cx="1695450" cy="1308085"/>
          </a:xfrm>
          <a:prstGeom prst="rect">
            <a:avLst/>
          </a:prstGeom>
        </p:spPr>
      </p:pic>
      <p:cxnSp>
        <p:nvCxnSpPr>
          <p:cNvPr id="33" name="直接箭头连接符 32">
            <a:extLst>
              <a:ext uri="{FF2B5EF4-FFF2-40B4-BE49-F238E27FC236}">
                <a16:creationId xmlns:a16="http://schemas.microsoft.com/office/drawing/2014/main" id="{171BDBB8-5E92-4C80-954B-E5290174C8E3}"/>
              </a:ext>
            </a:extLst>
          </p:cNvPr>
          <p:cNvCxnSpPr>
            <a:stCxn id="111" idx="4"/>
          </p:cNvCxnSpPr>
          <p:nvPr/>
        </p:nvCxnSpPr>
        <p:spPr>
          <a:xfrm flipV="1">
            <a:off x="1157222" y="1290137"/>
            <a:ext cx="5812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451D896E-923D-4858-8637-642665AB316C}"/>
              </a:ext>
            </a:extLst>
          </p:cNvPr>
          <p:cNvCxnSpPr/>
          <p:nvPr/>
        </p:nvCxnSpPr>
        <p:spPr>
          <a:xfrm flipV="1">
            <a:off x="2578123" y="1279704"/>
            <a:ext cx="5812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A3A1ED97-1B40-4D42-888A-0B58492F32D9}"/>
              </a:ext>
            </a:extLst>
          </p:cNvPr>
          <p:cNvCxnSpPr>
            <a:cxnSpLocks/>
            <a:stCxn id="29" idx="3"/>
            <a:endCxn id="27" idx="1"/>
          </p:cNvCxnSpPr>
          <p:nvPr/>
        </p:nvCxnSpPr>
        <p:spPr>
          <a:xfrm>
            <a:off x="4921247" y="1450992"/>
            <a:ext cx="3325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B70D08B-A243-4226-8A9E-8BE393F43F89}"/>
              </a:ext>
            </a:extLst>
          </p:cNvPr>
          <p:cNvCxnSpPr>
            <a:cxnSpLocks/>
            <a:stCxn id="27" idx="3"/>
            <a:endCxn id="28" idx="1"/>
          </p:cNvCxnSpPr>
          <p:nvPr/>
        </p:nvCxnSpPr>
        <p:spPr>
          <a:xfrm flipV="1">
            <a:off x="6712630" y="1443674"/>
            <a:ext cx="283549" cy="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31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94DD-DFC7-41B9-BED1-F7D0EF1DA57F}"/>
              </a:ext>
            </a:extLst>
          </p:cNvPr>
          <p:cNvSpPr>
            <a:spLocks noGrp="1"/>
          </p:cNvSpPr>
          <p:nvPr>
            <p:ph type="title"/>
          </p:nvPr>
        </p:nvSpPr>
        <p:spPr>
          <a:xfrm>
            <a:off x="761957" y="-55675"/>
            <a:ext cx="8229600" cy="796950"/>
          </a:xfrm>
        </p:spPr>
        <p:txBody>
          <a:bodyPr>
            <a:normAutofit/>
          </a:bodyPr>
          <a:lstStyle/>
          <a:p>
            <a:r>
              <a:rPr lang="zh-CN" altLang="en-US" sz="2400" dirty="0">
                <a:solidFill>
                  <a:srgbClr val="FF0000"/>
                </a:solidFill>
              </a:rPr>
              <a:t>结合材料多尺度属性的分而治之的机器学习方法</a:t>
            </a:r>
            <a:endParaRPr lang="zh-CN" altLang="en-US" sz="2400" dirty="0"/>
          </a:p>
        </p:txBody>
      </p:sp>
      <p:sp>
        <p:nvSpPr>
          <p:cNvPr id="61" name="文本框 60">
            <a:extLst>
              <a:ext uri="{FF2B5EF4-FFF2-40B4-BE49-F238E27FC236}">
                <a16:creationId xmlns:a16="http://schemas.microsoft.com/office/drawing/2014/main" id="{35830E7F-6CF2-46F5-9A1D-C9EA0EF533AF}"/>
              </a:ext>
            </a:extLst>
          </p:cNvPr>
          <p:cNvSpPr txBox="1"/>
          <p:nvPr/>
        </p:nvSpPr>
        <p:spPr>
          <a:xfrm>
            <a:off x="85800" y="766408"/>
            <a:ext cx="4198168" cy="23391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问题描述：</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根据材料数据通常呈现</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高维度和分布不均匀的特点</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，综合样本物理背景的复杂性，</a:t>
            </a:r>
            <a:r>
              <a:rPr lang="zh-CN" altLang="en-US" dirty="0">
                <a:solidFill>
                  <a:srgbClr val="FF0000"/>
                </a:solidFill>
                <a:latin typeface="微软雅黑" panose="020B0503020204020204" pitchFamily="34" charset="-122"/>
                <a:ea typeface="微软雅黑" panose="020B0503020204020204" pitchFamily="34" charset="-122"/>
              </a:rPr>
              <a:t>尤其是当面对不同成分组合、不同热处理工艺和不同测试条件的合金样本</a:t>
            </a:r>
            <a:r>
              <a:rPr lang="zh-CN" altLang="en-US" dirty="0">
                <a:solidFill>
                  <a:prstClr val="black"/>
                </a:solidFill>
                <a:latin typeface="微软雅黑" panose="020B0503020204020204" pitchFamily="34" charset="-122"/>
                <a:ea typeface="微软雅黑" panose="020B0503020204020204" pitchFamily="34" charset="-122"/>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所以难以找到一种单一的模型对高维且具有一定物理复杂性背景的小样本进行建模</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29" name="文本框 128">
            <a:extLst>
              <a:ext uri="{FF2B5EF4-FFF2-40B4-BE49-F238E27FC236}">
                <a16:creationId xmlns:a16="http://schemas.microsoft.com/office/drawing/2014/main" id="{0ECFC392-79C7-4A76-A514-5573B7ADB321}"/>
              </a:ext>
            </a:extLst>
          </p:cNvPr>
          <p:cNvSpPr txBox="1"/>
          <p:nvPr/>
        </p:nvSpPr>
        <p:spPr>
          <a:xfrm>
            <a:off x="85800" y="3043892"/>
            <a:ext cx="4087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解决方案：</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结合材料多尺度属性的分而治之的机器学习方法（</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DCSA</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pic>
        <p:nvPicPr>
          <p:cNvPr id="4" name="图片 3">
            <a:extLst>
              <a:ext uri="{FF2B5EF4-FFF2-40B4-BE49-F238E27FC236}">
                <a16:creationId xmlns:a16="http://schemas.microsoft.com/office/drawing/2014/main" id="{23627FD7-ABAE-47D3-AD04-C9914CDD92CE}"/>
              </a:ext>
            </a:extLst>
          </p:cNvPr>
          <p:cNvPicPr>
            <a:picLocks noChangeAspect="1"/>
          </p:cNvPicPr>
          <p:nvPr/>
        </p:nvPicPr>
        <p:blipFill>
          <a:blip r:embed="rId3"/>
          <a:stretch>
            <a:fillRect/>
          </a:stretch>
        </p:blipFill>
        <p:spPr>
          <a:xfrm>
            <a:off x="4173275" y="692696"/>
            <a:ext cx="4791213" cy="2711496"/>
          </a:xfrm>
          <a:prstGeom prst="rect">
            <a:avLst/>
          </a:prstGeom>
        </p:spPr>
      </p:pic>
      <p:sp>
        <p:nvSpPr>
          <p:cNvPr id="5" name="文本框 4">
            <a:extLst>
              <a:ext uri="{FF2B5EF4-FFF2-40B4-BE49-F238E27FC236}">
                <a16:creationId xmlns:a16="http://schemas.microsoft.com/office/drawing/2014/main" id="{F5B36B39-B255-4C47-A46B-6655D29CE776}"/>
              </a:ext>
            </a:extLst>
          </p:cNvPr>
          <p:cNvSpPr txBox="1"/>
          <p:nvPr/>
        </p:nvSpPr>
        <p:spPr>
          <a:xfrm>
            <a:off x="7960049" y="1668705"/>
            <a:ext cx="738664" cy="178510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多尺度输入属性</a:t>
            </a:r>
            <a:endPar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27</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个合金的</a:t>
            </a:r>
          </a:p>
        </p:txBody>
      </p:sp>
      <p:pic>
        <p:nvPicPr>
          <p:cNvPr id="6" name="图片 5">
            <a:extLst>
              <a:ext uri="{FF2B5EF4-FFF2-40B4-BE49-F238E27FC236}">
                <a16:creationId xmlns:a16="http://schemas.microsoft.com/office/drawing/2014/main" id="{A5F6D11D-6435-4C9C-A1C6-CEA596FE1452}"/>
              </a:ext>
            </a:extLst>
          </p:cNvPr>
          <p:cNvPicPr>
            <a:picLocks noChangeAspect="1"/>
          </p:cNvPicPr>
          <p:nvPr/>
        </p:nvPicPr>
        <p:blipFill>
          <a:blip r:embed="rId4"/>
          <a:stretch>
            <a:fillRect/>
          </a:stretch>
        </p:blipFill>
        <p:spPr>
          <a:xfrm>
            <a:off x="278589" y="3284984"/>
            <a:ext cx="8712968" cy="3602407"/>
          </a:xfrm>
          <a:prstGeom prst="rect">
            <a:avLst/>
          </a:prstGeom>
        </p:spPr>
      </p:pic>
    </p:spTree>
    <p:extLst>
      <p:ext uri="{BB962C8B-B14F-4D97-AF65-F5344CB8AC3E}">
        <p14:creationId xmlns:p14="http://schemas.microsoft.com/office/powerpoint/2010/main" val="3745422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grpSp>
        <p:nvGrpSpPr>
          <p:cNvPr id="55" name="组合 54">
            <a:extLst>
              <a:ext uri="{FF2B5EF4-FFF2-40B4-BE49-F238E27FC236}">
                <a16:creationId xmlns:a16="http://schemas.microsoft.com/office/drawing/2014/main" id="{01A5FD1A-EE1E-4B13-A681-4C2DA267CFA4}"/>
              </a:ext>
            </a:extLst>
          </p:cNvPr>
          <p:cNvGrpSpPr/>
          <p:nvPr/>
        </p:nvGrpSpPr>
        <p:grpSpPr>
          <a:xfrm>
            <a:off x="914400" y="836712"/>
            <a:ext cx="7258000" cy="4529006"/>
            <a:chOff x="285547" y="1149149"/>
            <a:chExt cx="7939606" cy="4509302"/>
          </a:xfrm>
        </p:grpSpPr>
        <p:pic>
          <p:nvPicPr>
            <p:cNvPr id="52" name="图片 51">
              <a:extLst>
                <a:ext uri="{FF2B5EF4-FFF2-40B4-BE49-F238E27FC236}">
                  <a16:creationId xmlns:a16="http://schemas.microsoft.com/office/drawing/2014/main" id="{0CCB192C-5A37-4E09-8956-2CDDE98A3EE8}"/>
                </a:ext>
              </a:extLst>
            </p:cNvPr>
            <p:cNvPicPr>
              <a:picLocks noChangeAspect="1"/>
            </p:cNvPicPr>
            <p:nvPr/>
          </p:nvPicPr>
          <p:blipFill>
            <a:blip r:embed="rId3"/>
            <a:stretch>
              <a:fillRect/>
            </a:stretch>
          </p:blipFill>
          <p:spPr>
            <a:xfrm>
              <a:off x="285547" y="1149893"/>
              <a:ext cx="2524117" cy="2211606"/>
            </a:xfrm>
            <a:prstGeom prst="rect">
              <a:avLst/>
            </a:prstGeom>
          </p:spPr>
        </p:pic>
        <p:pic>
          <p:nvPicPr>
            <p:cNvPr id="65" name="图片 64">
              <a:extLst>
                <a:ext uri="{FF2B5EF4-FFF2-40B4-BE49-F238E27FC236}">
                  <a16:creationId xmlns:a16="http://schemas.microsoft.com/office/drawing/2014/main" id="{910B3F78-C43E-45F6-BFA5-697173D78736}"/>
                </a:ext>
              </a:extLst>
            </p:cNvPr>
            <p:cNvPicPr/>
            <p:nvPr/>
          </p:nvPicPr>
          <p:blipFill>
            <a:blip r:embed="rId4"/>
            <a:stretch>
              <a:fillRect/>
            </a:stretch>
          </p:blipFill>
          <p:spPr>
            <a:xfrm>
              <a:off x="2960810" y="1163018"/>
              <a:ext cx="2558260" cy="2202696"/>
            </a:xfrm>
            <a:prstGeom prst="rect">
              <a:avLst/>
            </a:prstGeom>
          </p:spPr>
        </p:pic>
        <p:pic>
          <p:nvPicPr>
            <p:cNvPr id="66" name="图片 65">
              <a:extLst>
                <a:ext uri="{FF2B5EF4-FFF2-40B4-BE49-F238E27FC236}">
                  <a16:creationId xmlns:a16="http://schemas.microsoft.com/office/drawing/2014/main" id="{F1DA571B-5154-4E25-85C5-0323377BEB00}"/>
                </a:ext>
              </a:extLst>
            </p:cNvPr>
            <p:cNvPicPr/>
            <p:nvPr/>
          </p:nvPicPr>
          <p:blipFill>
            <a:blip r:embed="rId5"/>
            <a:stretch>
              <a:fillRect/>
            </a:stretch>
          </p:blipFill>
          <p:spPr>
            <a:xfrm>
              <a:off x="5652030" y="1149149"/>
              <a:ext cx="2520396" cy="2240280"/>
            </a:xfrm>
            <a:prstGeom prst="rect">
              <a:avLst/>
            </a:prstGeom>
          </p:spPr>
        </p:pic>
        <p:pic>
          <p:nvPicPr>
            <p:cNvPr id="53" name="图片 52">
              <a:extLst>
                <a:ext uri="{FF2B5EF4-FFF2-40B4-BE49-F238E27FC236}">
                  <a16:creationId xmlns:a16="http://schemas.microsoft.com/office/drawing/2014/main" id="{C5E29DE3-36AE-41B2-956C-6359F728A67E}"/>
                </a:ext>
              </a:extLst>
            </p:cNvPr>
            <p:cNvPicPr>
              <a:picLocks noChangeAspect="1"/>
            </p:cNvPicPr>
            <p:nvPr/>
          </p:nvPicPr>
          <p:blipFill>
            <a:blip r:embed="rId6"/>
            <a:stretch>
              <a:fillRect/>
            </a:stretch>
          </p:blipFill>
          <p:spPr>
            <a:xfrm>
              <a:off x="285547" y="3437715"/>
              <a:ext cx="2524116" cy="2220736"/>
            </a:xfrm>
            <a:prstGeom prst="rect">
              <a:avLst/>
            </a:prstGeom>
          </p:spPr>
        </p:pic>
        <p:pic>
          <p:nvPicPr>
            <p:cNvPr id="68" name="图片 67">
              <a:extLst>
                <a:ext uri="{FF2B5EF4-FFF2-40B4-BE49-F238E27FC236}">
                  <a16:creationId xmlns:a16="http://schemas.microsoft.com/office/drawing/2014/main" id="{D631202D-3634-49AF-94D8-DBA198A9F299}"/>
                </a:ext>
              </a:extLst>
            </p:cNvPr>
            <p:cNvPicPr/>
            <p:nvPr/>
          </p:nvPicPr>
          <p:blipFill>
            <a:blip r:embed="rId7"/>
            <a:stretch>
              <a:fillRect/>
            </a:stretch>
          </p:blipFill>
          <p:spPr>
            <a:xfrm>
              <a:off x="2960810" y="3451380"/>
              <a:ext cx="2533514" cy="2202697"/>
            </a:xfrm>
            <a:prstGeom prst="rect">
              <a:avLst/>
            </a:prstGeom>
          </p:spPr>
        </p:pic>
        <p:pic>
          <p:nvPicPr>
            <p:cNvPr id="69" name="图片 68">
              <a:extLst>
                <a:ext uri="{FF2B5EF4-FFF2-40B4-BE49-F238E27FC236}">
                  <a16:creationId xmlns:a16="http://schemas.microsoft.com/office/drawing/2014/main" id="{0DDA5FF9-5035-423F-A436-BCCF8968AB60}"/>
                </a:ext>
              </a:extLst>
            </p:cNvPr>
            <p:cNvPicPr/>
            <p:nvPr/>
          </p:nvPicPr>
          <p:blipFill>
            <a:blip r:embed="rId8"/>
            <a:stretch>
              <a:fillRect/>
            </a:stretch>
          </p:blipFill>
          <p:spPr>
            <a:xfrm>
              <a:off x="5638911" y="3468571"/>
              <a:ext cx="2586242" cy="2185507"/>
            </a:xfrm>
            <a:prstGeom prst="rect">
              <a:avLst/>
            </a:prstGeom>
          </p:spPr>
        </p:pic>
      </p:grpSp>
      <p:sp>
        <p:nvSpPr>
          <p:cNvPr id="3" name="矩形 2">
            <a:extLst>
              <a:ext uri="{FF2B5EF4-FFF2-40B4-BE49-F238E27FC236}">
                <a16:creationId xmlns:a16="http://schemas.microsoft.com/office/drawing/2014/main" id="{5A0332B8-692D-42A5-B119-02FCF50A2AA3}"/>
              </a:ext>
            </a:extLst>
          </p:cNvPr>
          <p:cNvSpPr/>
          <p:nvPr/>
        </p:nvSpPr>
        <p:spPr>
          <a:xfrm>
            <a:off x="90364" y="5245611"/>
            <a:ext cx="9036496" cy="152349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2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分析与讨论</a:t>
            </a:r>
            <a:endParaRPr kumimoji="0" lang="en-US" altLang="zh-CN" sz="1800" b="1" i="0" u="none" strike="noStrike" kern="100" cap="none" spc="-2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(Random Forest) RF</a:t>
            </a:r>
            <a:r>
              <a:rPr kumimoji="0" lang="zh-CN"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(Support Vector Regression) </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SVR</a:t>
            </a:r>
            <a:r>
              <a:rPr kumimoji="0" lang="zh-CN"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(Gaussian Process Regression)</a:t>
            </a:r>
            <a:r>
              <a:rPr kumimoji="0" lang="zh-CN" altLang="en-US"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 </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GPR</a:t>
            </a:r>
            <a:r>
              <a:rPr kumimoji="0" lang="zh-CN"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(Back Propagation Neural Network)</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BPNN</a:t>
            </a:r>
            <a:r>
              <a:rPr kumimoji="0" lang="zh-CN" altLang="en-US"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(Multiple liner Regression)</a:t>
            </a:r>
            <a:r>
              <a:rPr kumimoji="0" lang="zh-CN" altLang="en-US"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MLR</a:t>
            </a:r>
            <a:r>
              <a:rPr kumimoji="0" lang="zh-CN"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和我们的模型</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DCSA</a:t>
            </a:r>
            <a:r>
              <a:rPr kumimoji="0" lang="zh-CN"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来预测</a:t>
            </a:r>
            <a:r>
              <a:rPr kumimoji="0" lang="zh-CN" altLang="en-US"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合金的</a:t>
            </a:r>
            <a:r>
              <a:rPr kumimoji="0" lang="zh-CN"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蠕变断裂寿命。模型训练性能如</a:t>
            </a:r>
            <a:r>
              <a:rPr kumimoji="0" lang="zh-CN" altLang="en-US"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左图所示</a:t>
            </a:r>
            <a:r>
              <a:rPr kumimoji="0" lang="zh-CN"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，横轴为实测蠕变断裂寿命</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实测值</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，纵轴为预测蠕变断裂寿命</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预测值</a:t>
            </a:r>
            <a:r>
              <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a:t>
            </a:r>
            <a:endParaRPr kumimoji="0" lang="en-US" altLang="zh-CN" sz="1500"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00" cap="none" spc="-2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注：</a:t>
            </a:r>
            <a:r>
              <a:rPr kumimoji="0" lang="zh-CN" altLang="zh-CN" sz="1500" b="0" i="0" u="none" strike="noStrike" kern="100" cap="none" spc="-20" normalizeH="0" baseline="0" noProof="0" dirty="0">
                <a:ln>
                  <a:noFill/>
                </a:ln>
                <a:solidFill>
                  <a:srgbClr val="FF0000"/>
                </a:solidFill>
                <a:effectLst/>
                <a:uLnTx/>
                <a:uFillTx/>
                <a:latin typeface="Times New Roman" panose="02020603050405020304" pitchFamily="18" charset="0"/>
                <a:ea typeface="仿宋_GB2312"/>
                <a:cs typeface="Times New Roman" panose="02020603050405020304" pitchFamily="18" charset="0"/>
              </a:rPr>
              <a:t>将上述六种模型预测的蠕变断裂寿命值作为实测值的函数绘制出来。图沿</a:t>
            </a:r>
            <a:r>
              <a:rPr kumimoji="0" lang="en-US" altLang="zh-CN" sz="1500" b="0" i="0" u="none" strike="noStrike" kern="100" cap="none" spc="-20" normalizeH="0" baseline="0" noProof="0" dirty="0">
                <a:ln>
                  <a:noFill/>
                </a:ln>
                <a:solidFill>
                  <a:srgbClr val="FF0000"/>
                </a:solidFill>
                <a:effectLst/>
                <a:uLnTx/>
                <a:uFillTx/>
                <a:latin typeface="Times New Roman" panose="02020603050405020304" pitchFamily="18" charset="0"/>
                <a:ea typeface="仿宋_GB2312"/>
                <a:cs typeface="+mn-cs"/>
              </a:rPr>
              <a:t>45</a:t>
            </a:r>
            <a:r>
              <a:rPr kumimoji="0" lang="zh-CN" altLang="en-US" sz="1500" b="0" i="0" u="none" strike="noStrike" kern="100" cap="none" spc="-20" normalizeH="0" baseline="0" noProof="0" dirty="0">
                <a:ln>
                  <a:noFill/>
                </a:ln>
                <a:solidFill>
                  <a:srgbClr val="FF0000"/>
                </a:solidFill>
                <a:effectLst/>
                <a:uLnTx/>
                <a:uFillTx/>
                <a:latin typeface="Times New Roman" panose="02020603050405020304" pitchFamily="18" charset="0"/>
                <a:ea typeface="仿宋_GB2312"/>
                <a:cs typeface="+mn-cs"/>
              </a:rPr>
              <a:t>度</a:t>
            </a:r>
            <a:r>
              <a:rPr kumimoji="0" lang="zh-CN" altLang="zh-CN" sz="1500" b="0" i="0" u="none" strike="noStrike" kern="100" cap="none" spc="-20" normalizeH="0" baseline="0" noProof="0" dirty="0">
                <a:ln>
                  <a:noFill/>
                </a:ln>
                <a:solidFill>
                  <a:srgbClr val="FF0000"/>
                </a:solidFill>
                <a:effectLst/>
                <a:uLnTx/>
                <a:uFillTx/>
                <a:latin typeface="Times New Roman" panose="02020603050405020304" pitchFamily="18" charset="0"/>
                <a:ea typeface="仿宋_GB2312"/>
                <a:cs typeface="Times New Roman" panose="02020603050405020304" pitchFamily="18" charset="0"/>
              </a:rPr>
              <a:t>对角线排列越紧密，预测的蠕变断裂寿命与实测的蠕变断裂寿命越一致。</a:t>
            </a:r>
            <a:endParaRPr kumimoji="0" lang="zh-CN" altLang="en-US" sz="15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D05EB199-C979-48FC-9BBE-D789385DD608}"/>
              </a:ext>
            </a:extLst>
          </p:cNvPr>
          <p:cNvSpPr/>
          <p:nvPr/>
        </p:nvSpPr>
        <p:spPr>
          <a:xfrm>
            <a:off x="1115616" y="1032555"/>
            <a:ext cx="1412887" cy="338554"/>
          </a:xfrm>
          <a:prstGeom prst="rect">
            <a:avLst/>
          </a:prstGeom>
        </p:spPr>
        <p:txBody>
          <a:bodyPr wrap="none">
            <a:spAutoFit/>
          </a:bodyPr>
          <a:lstStyle/>
          <a:p>
            <a:r>
              <a:rPr lang="en-US" altLang="zh-CN" sz="1600" kern="100" spc="-20" dirty="0">
                <a:solidFill>
                  <a:srgbClr val="FF0000"/>
                </a:solidFill>
                <a:latin typeface="Times New Roman" panose="02020603050405020304" pitchFamily="18" charset="0"/>
                <a:ea typeface="仿宋_GB2312"/>
              </a:rPr>
              <a:t>Random Forest</a:t>
            </a:r>
            <a:endParaRPr lang="zh-CN" altLang="en-US" sz="1600" dirty="0">
              <a:solidFill>
                <a:srgbClr val="FF0000"/>
              </a:solidFill>
            </a:endParaRPr>
          </a:p>
        </p:txBody>
      </p:sp>
      <p:sp>
        <p:nvSpPr>
          <p:cNvPr id="8" name="矩形 7">
            <a:extLst>
              <a:ext uri="{FF2B5EF4-FFF2-40B4-BE49-F238E27FC236}">
                <a16:creationId xmlns:a16="http://schemas.microsoft.com/office/drawing/2014/main" id="{05EED9BF-15DA-4B50-817A-FB5E81D19172}"/>
              </a:ext>
            </a:extLst>
          </p:cNvPr>
          <p:cNvSpPr/>
          <p:nvPr/>
        </p:nvSpPr>
        <p:spPr>
          <a:xfrm>
            <a:off x="3516167" y="1032555"/>
            <a:ext cx="2320635" cy="338554"/>
          </a:xfrm>
          <a:prstGeom prst="rect">
            <a:avLst/>
          </a:prstGeom>
        </p:spPr>
        <p:txBody>
          <a:bodyPr wrap="none">
            <a:spAutoFit/>
          </a:bodyPr>
          <a:lstStyle/>
          <a:p>
            <a:r>
              <a:rPr lang="en-US" altLang="zh-CN" sz="1600" kern="100" spc="-20" dirty="0">
                <a:solidFill>
                  <a:srgbClr val="FF0000"/>
                </a:solidFill>
                <a:latin typeface="Times New Roman" panose="02020603050405020304" pitchFamily="18" charset="0"/>
                <a:ea typeface="仿宋_GB2312"/>
                <a:cs typeface="Times New Roman" panose="02020603050405020304" pitchFamily="18" charset="0"/>
              </a:rPr>
              <a:t>Support Vector Regression</a:t>
            </a:r>
            <a:endParaRPr lang="zh-CN" altLang="en-US" sz="1600" dirty="0">
              <a:solidFill>
                <a:srgbClr val="FF0000"/>
              </a:solidFill>
            </a:endParaRPr>
          </a:p>
        </p:txBody>
      </p:sp>
      <p:sp>
        <p:nvSpPr>
          <p:cNvPr id="9" name="矩形 8">
            <a:extLst>
              <a:ext uri="{FF2B5EF4-FFF2-40B4-BE49-F238E27FC236}">
                <a16:creationId xmlns:a16="http://schemas.microsoft.com/office/drawing/2014/main" id="{2415130F-73B1-4FA1-8962-F2DB91A3121E}"/>
              </a:ext>
            </a:extLst>
          </p:cNvPr>
          <p:cNvSpPr/>
          <p:nvPr/>
        </p:nvSpPr>
        <p:spPr>
          <a:xfrm>
            <a:off x="5997662" y="1017166"/>
            <a:ext cx="2513509" cy="338554"/>
          </a:xfrm>
          <a:prstGeom prst="rect">
            <a:avLst/>
          </a:prstGeom>
        </p:spPr>
        <p:txBody>
          <a:bodyPr wrap="none">
            <a:spAutoFit/>
          </a:bodyPr>
          <a:lstStyle/>
          <a:p>
            <a:r>
              <a:rPr lang="en-US" altLang="zh-CN" sz="1600" kern="100" spc="-20" dirty="0">
                <a:solidFill>
                  <a:srgbClr val="FF0000"/>
                </a:solidFill>
                <a:latin typeface="Times New Roman" panose="02020603050405020304" pitchFamily="18" charset="0"/>
                <a:ea typeface="仿宋_GB2312"/>
                <a:cs typeface="Times New Roman" panose="02020603050405020304" pitchFamily="18" charset="0"/>
              </a:rPr>
              <a:t>Gaussian Process Regression</a:t>
            </a:r>
            <a:endParaRPr lang="zh-CN" altLang="en-US" sz="1600" dirty="0">
              <a:solidFill>
                <a:srgbClr val="FF0000"/>
              </a:solidFill>
            </a:endParaRPr>
          </a:p>
        </p:txBody>
      </p:sp>
      <p:sp>
        <p:nvSpPr>
          <p:cNvPr id="10" name="矩形 9">
            <a:extLst>
              <a:ext uri="{FF2B5EF4-FFF2-40B4-BE49-F238E27FC236}">
                <a16:creationId xmlns:a16="http://schemas.microsoft.com/office/drawing/2014/main" id="{5AA62A59-70A9-44D5-838E-1692439A1C16}"/>
              </a:ext>
            </a:extLst>
          </p:cNvPr>
          <p:cNvSpPr/>
          <p:nvPr/>
        </p:nvSpPr>
        <p:spPr>
          <a:xfrm>
            <a:off x="338820" y="3252591"/>
            <a:ext cx="2952090" cy="338554"/>
          </a:xfrm>
          <a:prstGeom prst="rect">
            <a:avLst/>
          </a:prstGeom>
        </p:spPr>
        <p:txBody>
          <a:bodyPr wrap="none">
            <a:spAutoFit/>
          </a:bodyPr>
          <a:lstStyle/>
          <a:p>
            <a:r>
              <a:rPr lang="en-US" altLang="zh-CN" sz="1600" kern="100" spc="-20" dirty="0">
                <a:solidFill>
                  <a:srgbClr val="FF0000"/>
                </a:solidFill>
                <a:latin typeface="Times New Roman" panose="02020603050405020304" pitchFamily="18" charset="0"/>
                <a:ea typeface="仿宋_GB2312"/>
                <a:cs typeface="Times New Roman" panose="02020603050405020304" pitchFamily="18" charset="0"/>
              </a:rPr>
              <a:t>Back Propagation Neural Network</a:t>
            </a:r>
            <a:endParaRPr lang="zh-CN" altLang="en-US" sz="1600" dirty="0">
              <a:solidFill>
                <a:srgbClr val="FF0000"/>
              </a:solidFill>
            </a:endParaRPr>
          </a:p>
        </p:txBody>
      </p:sp>
      <p:sp>
        <p:nvSpPr>
          <p:cNvPr id="11" name="矩形 10">
            <a:extLst>
              <a:ext uri="{FF2B5EF4-FFF2-40B4-BE49-F238E27FC236}">
                <a16:creationId xmlns:a16="http://schemas.microsoft.com/office/drawing/2014/main" id="{F56537A2-4E91-4FDE-8234-FE17CFF630D5}"/>
              </a:ext>
            </a:extLst>
          </p:cNvPr>
          <p:cNvSpPr/>
          <p:nvPr/>
        </p:nvSpPr>
        <p:spPr>
          <a:xfrm>
            <a:off x="3484128" y="3259723"/>
            <a:ext cx="2225289" cy="338554"/>
          </a:xfrm>
          <a:prstGeom prst="rect">
            <a:avLst/>
          </a:prstGeom>
        </p:spPr>
        <p:txBody>
          <a:bodyPr wrap="none">
            <a:spAutoFit/>
          </a:bodyPr>
          <a:lstStyle/>
          <a:p>
            <a:r>
              <a:rPr lang="en-US" altLang="zh-CN" sz="1600" kern="100" spc="-20" dirty="0">
                <a:solidFill>
                  <a:srgbClr val="FF0000"/>
                </a:solidFill>
                <a:latin typeface="Times New Roman" panose="02020603050405020304" pitchFamily="18" charset="0"/>
                <a:ea typeface="仿宋_GB2312"/>
              </a:rPr>
              <a:t>Multiple liner Regression</a:t>
            </a:r>
            <a:endParaRPr lang="zh-CN" altLang="en-US" sz="1600" dirty="0">
              <a:solidFill>
                <a:srgbClr val="FF0000"/>
              </a:solidFill>
            </a:endParaRPr>
          </a:p>
        </p:txBody>
      </p:sp>
      <p:sp>
        <p:nvSpPr>
          <p:cNvPr id="12" name="矩形 11">
            <a:extLst>
              <a:ext uri="{FF2B5EF4-FFF2-40B4-BE49-F238E27FC236}">
                <a16:creationId xmlns:a16="http://schemas.microsoft.com/office/drawing/2014/main" id="{13F11168-9AE3-44C7-88D6-75725428EC68}"/>
              </a:ext>
            </a:extLst>
          </p:cNvPr>
          <p:cNvSpPr/>
          <p:nvPr/>
        </p:nvSpPr>
        <p:spPr>
          <a:xfrm>
            <a:off x="6020482" y="3283051"/>
            <a:ext cx="1732526" cy="338554"/>
          </a:xfrm>
          <a:prstGeom prst="rect">
            <a:avLst/>
          </a:prstGeom>
        </p:spPr>
        <p:txBody>
          <a:bodyPr wrap="none">
            <a:spAutoFit/>
          </a:bodyPr>
          <a:lstStyle/>
          <a:p>
            <a:r>
              <a:rPr lang="zh-CN" altLang="zh-CN" sz="1600" kern="100" spc="-20" dirty="0">
                <a:solidFill>
                  <a:srgbClr val="FF0000"/>
                </a:solidFill>
                <a:latin typeface="Times New Roman" panose="02020603050405020304" pitchFamily="18" charset="0"/>
                <a:ea typeface="仿宋_GB2312"/>
                <a:cs typeface="Times New Roman" panose="02020603050405020304" pitchFamily="18" charset="0"/>
              </a:rPr>
              <a:t>我们的模型</a:t>
            </a:r>
            <a:r>
              <a:rPr lang="en-US" altLang="zh-CN" sz="1600" kern="100" spc="-20" dirty="0">
                <a:solidFill>
                  <a:srgbClr val="FF0000"/>
                </a:solidFill>
                <a:latin typeface="Times New Roman" panose="02020603050405020304" pitchFamily="18" charset="0"/>
                <a:ea typeface="仿宋_GB2312"/>
              </a:rPr>
              <a:t>DCSA</a:t>
            </a:r>
            <a:endParaRPr lang="zh-CN" altLang="en-US" sz="1600" dirty="0">
              <a:solidFill>
                <a:srgbClr val="FF0000"/>
              </a:solidFill>
            </a:endParaRPr>
          </a:p>
        </p:txBody>
      </p:sp>
    </p:spTree>
    <p:extLst>
      <p:ext uri="{BB962C8B-B14F-4D97-AF65-F5344CB8AC3E}">
        <p14:creationId xmlns:p14="http://schemas.microsoft.com/office/powerpoint/2010/main" val="362487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pic>
        <p:nvPicPr>
          <p:cNvPr id="72" name="图片 71">
            <a:extLst>
              <a:ext uri="{FF2B5EF4-FFF2-40B4-BE49-F238E27FC236}">
                <a16:creationId xmlns:a16="http://schemas.microsoft.com/office/drawing/2014/main" id="{45438AB8-CEF3-4A08-9BF2-69B4B24C8BAA}"/>
              </a:ext>
            </a:extLst>
          </p:cNvPr>
          <p:cNvPicPr/>
          <p:nvPr/>
        </p:nvPicPr>
        <p:blipFill>
          <a:blip r:embed="rId3"/>
          <a:stretch>
            <a:fillRect/>
          </a:stretch>
        </p:blipFill>
        <p:spPr>
          <a:xfrm>
            <a:off x="1547664" y="1124744"/>
            <a:ext cx="5472608" cy="3888432"/>
          </a:xfrm>
          <a:prstGeom prst="rect">
            <a:avLst/>
          </a:prstGeom>
        </p:spPr>
      </p:pic>
      <p:sp>
        <p:nvSpPr>
          <p:cNvPr id="4" name="文本框 3">
            <a:extLst>
              <a:ext uri="{FF2B5EF4-FFF2-40B4-BE49-F238E27FC236}">
                <a16:creationId xmlns:a16="http://schemas.microsoft.com/office/drawing/2014/main" id="{7EF98790-9B2C-4B06-9898-D5305419E036}"/>
              </a:ext>
            </a:extLst>
          </p:cNvPr>
          <p:cNvSpPr txBox="1"/>
          <p:nvPr/>
        </p:nvSpPr>
        <p:spPr>
          <a:xfrm>
            <a:off x="457200" y="5292510"/>
            <a:ext cx="8229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00" cap="none" spc="-2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结果分析与讨论</a:t>
            </a:r>
            <a:endParaRPr kumimoji="0" lang="en-US" altLang="zh-CN" b="1" i="0" u="none" strike="noStrike" kern="100" cap="none" spc="-2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6</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个回归模型的</a:t>
            </a:r>
            <a:r>
              <a:rPr kumimoji="0" lang="en-US" altLang="zh-CN" b="0" i="1"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MAPE</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b="0" i="1"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RMSE</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值如左图所示，其中蓝色条形表示</a:t>
            </a:r>
            <a:r>
              <a:rPr kumimoji="0" lang="en-US" altLang="zh-CN" b="0" i="1"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MAPE</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，绿色条形表示</a:t>
            </a:r>
            <a:r>
              <a:rPr kumimoji="0" lang="en-US" altLang="zh-CN" b="0" i="1"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RMSE</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。可以看出，与其他</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个基线模型相比，我们的</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DCSA</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模型的</a:t>
            </a:r>
            <a:r>
              <a:rPr kumimoji="0" lang="en-US" altLang="zh-CN" b="0" i="1"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RMSE</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b="0" i="1"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MAPE</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值最低，分别为</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0.0359</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0.0304</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，表明该模型具有较好的预测性能。</a:t>
            </a:r>
          </a:p>
        </p:txBody>
      </p:sp>
    </p:spTree>
    <p:extLst>
      <p:ext uri="{BB962C8B-B14F-4D97-AF65-F5344CB8AC3E}">
        <p14:creationId xmlns:p14="http://schemas.microsoft.com/office/powerpoint/2010/main" val="4026345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200" dirty="0">
                <a:solidFill>
                  <a:srgbClr val="FF0000"/>
                </a:solidFill>
              </a:rPr>
              <a:t>结合材料多尺度属性的分而治之的机器学习方法</a:t>
            </a:r>
            <a:br>
              <a:rPr lang="en-US" altLang="zh-CN" sz="2200" dirty="0">
                <a:solidFill>
                  <a:srgbClr val="FF0000"/>
                </a:solidFill>
              </a:rPr>
            </a:br>
            <a:r>
              <a:rPr lang="en-US" altLang="zh-CN" sz="2200" dirty="0">
                <a:solidFill>
                  <a:srgbClr val="FF0000"/>
                </a:solidFill>
              </a:rPr>
              <a:t>                                   —</a:t>
            </a:r>
            <a:r>
              <a:rPr lang="zh-CN" altLang="en-US" sz="2200" dirty="0">
                <a:solidFill>
                  <a:srgbClr val="FF0000"/>
                </a:solidFill>
              </a:rPr>
              <a:t>新设计合金的蠕变断裂寿命预测</a:t>
            </a:r>
            <a:endParaRPr lang="zh-CN" altLang="en-US" sz="2400" dirty="0">
              <a:solidFill>
                <a:srgbClr val="FF0000"/>
              </a:solidFill>
            </a:endParaRPr>
          </a:p>
        </p:txBody>
      </p:sp>
      <p:graphicFrame>
        <p:nvGraphicFramePr>
          <p:cNvPr id="7" name="表格 6">
            <a:extLst>
              <a:ext uri="{FF2B5EF4-FFF2-40B4-BE49-F238E27FC236}">
                <a16:creationId xmlns:a16="http://schemas.microsoft.com/office/drawing/2014/main" id="{0BCEA7B3-8C0F-4D5F-8A63-968ADCDD5D83}"/>
              </a:ext>
            </a:extLst>
          </p:cNvPr>
          <p:cNvGraphicFramePr>
            <a:graphicFrameLocks noGrp="1"/>
          </p:cNvGraphicFramePr>
          <p:nvPr/>
        </p:nvGraphicFramePr>
        <p:xfrm>
          <a:off x="82588" y="1733280"/>
          <a:ext cx="8912671" cy="1767729"/>
        </p:xfrm>
        <a:graphic>
          <a:graphicData uri="http://schemas.openxmlformats.org/drawingml/2006/table">
            <a:tbl>
              <a:tblPr firstRow="1" firstCol="1" bandRow="1">
                <a:tableStyleId>{3B4B98B0-60AC-42C2-AFA5-B58CD77FA1E5}</a:tableStyleId>
              </a:tblPr>
              <a:tblGrid>
                <a:gridCol w="1495847">
                  <a:extLst>
                    <a:ext uri="{9D8B030D-6E8A-4147-A177-3AD203B41FA5}">
                      <a16:colId xmlns:a16="http://schemas.microsoft.com/office/drawing/2014/main" val="3199431881"/>
                    </a:ext>
                  </a:extLst>
                </a:gridCol>
                <a:gridCol w="902683">
                  <a:extLst>
                    <a:ext uri="{9D8B030D-6E8A-4147-A177-3AD203B41FA5}">
                      <a16:colId xmlns:a16="http://schemas.microsoft.com/office/drawing/2014/main" val="622466631"/>
                    </a:ext>
                  </a:extLst>
                </a:gridCol>
                <a:gridCol w="1559331">
                  <a:extLst>
                    <a:ext uri="{9D8B030D-6E8A-4147-A177-3AD203B41FA5}">
                      <a16:colId xmlns:a16="http://schemas.microsoft.com/office/drawing/2014/main" val="1578419292"/>
                    </a:ext>
                  </a:extLst>
                </a:gridCol>
                <a:gridCol w="1219645">
                  <a:extLst>
                    <a:ext uri="{9D8B030D-6E8A-4147-A177-3AD203B41FA5}">
                      <a16:colId xmlns:a16="http://schemas.microsoft.com/office/drawing/2014/main" val="373096275"/>
                    </a:ext>
                  </a:extLst>
                </a:gridCol>
                <a:gridCol w="1295874">
                  <a:extLst>
                    <a:ext uri="{9D8B030D-6E8A-4147-A177-3AD203B41FA5}">
                      <a16:colId xmlns:a16="http://schemas.microsoft.com/office/drawing/2014/main" val="2081186005"/>
                    </a:ext>
                  </a:extLst>
                </a:gridCol>
                <a:gridCol w="1219645">
                  <a:extLst>
                    <a:ext uri="{9D8B030D-6E8A-4147-A177-3AD203B41FA5}">
                      <a16:colId xmlns:a16="http://schemas.microsoft.com/office/drawing/2014/main" val="988346454"/>
                    </a:ext>
                  </a:extLst>
                </a:gridCol>
                <a:gridCol w="1219646">
                  <a:extLst>
                    <a:ext uri="{9D8B030D-6E8A-4147-A177-3AD203B41FA5}">
                      <a16:colId xmlns:a16="http://schemas.microsoft.com/office/drawing/2014/main" val="2817870524"/>
                    </a:ext>
                  </a:extLst>
                </a:gridCol>
              </a:tblGrid>
              <a:tr h="577217">
                <a:tc>
                  <a:txBody>
                    <a:bodyPr/>
                    <a:lstStyle/>
                    <a:p>
                      <a:pPr indent="266700" algn="ctr">
                        <a:spcAft>
                          <a:spcPts val="0"/>
                        </a:spcAft>
                      </a:pPr>
                      <a:r>
                        <a:rPr lang="en-GB" sz="1800" kern="100" dirty="0">
                          <a:effectLst/>
                        </a:rPr>
                        <a:t>Instance</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ctr"/>
                      <a:r>
                        <a:rPr lang="en-US" sz="1800" u="none" strike="noStrike" dirty="0">
                          <a:effectLst/>
                        </a:rPr>
                        <a:t>Ni</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Re</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Co</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Al</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indent="26797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altLang="en-US" sz="1800" kern="100" dirty="0">
                          <a:effectLst/>
                        </a:rPr>
                        <a:t>蠕变断裂寿命</a:t>
                      </a:r>
                      <a:r>
                        <a:rPr lang="en-US" altLang="zh-CN" sz="1800" kern="100" dirty="0">
                          <a:effectLst/>
                        </a:rPr>
                        <a:t>(h)</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2651647"/>
                  </a:ext>
                </a:extLst>
              </a:tr>
              <a:tr h="297628">
                <a:tc>
                  <a:txBody>
                    <a:bodyPr/>
                    <a:lstStyle/>
                    <a:p>
                      <a:pPr indent="266700" algn="ctr">
                        <a:spcAft>
                          <a:spcPts val="0"/>
                        </a:spcAft>
                      </a:pPr>
                      <a:r>
                        <a:rPr lang="en-GB" sz="1800" kern="100" dirty="0">
                          <a:effectLst/>
                        </a:rPr>
                        <a:t>#1 [1]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dirty="0">
                          <a:effectLst/>
                        </a:rPr>
                        <a:t>65.89</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5.61</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0.99</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5.2</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454.3</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717786291"/>
                  </a:ext>
                </a:extLst>
              </a:tr>
              <a:tr h="297628">
                <a:tc>
                  <a:txBody>
                    <a:bodyPr/>
                    <a:lstStyle/>
                    <a:p>
                      <a:pPr indent="266700" algn="ctr">
                        <a:spcAft>
                          <a:spcPts val="0"/>
                        </a:spcAft>
                      </a:pPr>
                      <a:r>
                        <a:rPr lang="en-GB" sz="1800" kern="100" dirty="0">
                          <a:effectLst/>
                        </a:rPr>
                        <a:t>#2 [1]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dirty="0">
                          <a:effectLst/>
                        </a:rPr>
                        <a:t>58.832</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1.26</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12.4</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4.35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211.1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67951573"/>
                  </a:ext>
                </a:extLst>
              </a:tr>
              <a:tr h="297628">
                <a:tc>
                  <a:txBody>
                    <a:bodyPr/>
                    <a:lstStyle/>
                    <a:p>
                      <a:pPr indent="266700" algn="ctr">
                        <a:spcAft>
                          <a:spcPts val="0"/>
                        </a:spcAft>
                      </a:pPr>
                      <a:r>
                        <a:rPr lang="en-GB" sz="1800" kern="100" dirty="0">
                          <a:effectLst/>
                        </a:rPr>
                        <a:t>#3 [2]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a:effectLst/>
                        </a:rPr>
                        <a:t>64.53</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0</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4.15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256.2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26138504"/>
                  </a:ext>
                </a:extLst>
              </a:tr>
              <a:tr h="297628">
                <a:tc>
                  <a:txBody>
                    <a:bodyPr/>
                    <a:lstStyle/>
                    <a:p>
                      <a:pPr indent="266700" algn="ctr">
                        <a:spcAft>
                          <a:spcPts val="0"/>
                        </a:spcAft>
                      </a:pPr>
                      <a:r>
                        <a:rPr lang="en-GB" sz="1800" kern="100" dirty="0">
                          <a:effectLst/>
                        </a:rPr>
                        <a:t>#4 [2]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a:effectLst/>
                        </a:rPr>
                        <a:t>64.73</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a:effectLst/>
                        </a:rPr>
                        <a:t>0</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4.15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277.1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22244812"/>
                  </a:ext>
                </a:extLst>
              </a:tr>
            </a:tbl>
          </a:graphicData>
        </a:graphic>
      </p:graphicFrame>
      <p:sp>
        <p:nvSpPr>
          <p:cNvPr id="11" name="矩形 10">
            <a:extLst>
              <a:ext uri="{FF2B5EF4-FFF2-40B4-BE49-F238E27FC236}">
                <a16:creationId xmlns:a16="http://schemas.microsoft.com/office/drawing/2014/main" id="{31DBA6FA-6700-41C3-97AF-BA3315CB1470}"/>
              </a:ext>
            </a:extLst>
          </p:cNvPr>
          <p:cNvSpPr/>
          <p:nvPr/>
        </p:nvSpPr>
        <p:spPr>
          <a:xfrm>
            <a:off x="227154" y="5982379"/>
            <a:ext cx="8435280"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 Tamaki H, Yoshinari A, Okayama A, et al. High strength Ni-base superalloy for directionally solidified castings: U.S. Patent 6,051,083[P]. 2000-4-18. </a:t>
            </a:r>
            <a:endParaRPr kumimoji="0" lang="zh-CN" altLang="zh-CN" sz="16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 Naik S K. High strength nickel base single crystal alloys: U.S. Patent 4,885,216[P]. 1989-12-5. </a:t>
            </a:r>
            <a:endParaRPr kumimoji="0" lang="zh-CN" altLang="zh-CN" sz="16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6147" name="Picture 3">
            <a:extLst>
              <a:ext uri="{FF2B5EF4-FFF2-40B4-BE49-F238E27FC236}">
                <a16:creationId xmlns:a16="http://schemas.microsoft.com/office/drawing/2014/main" id="{171326F6-5BD3-45D9-B742-D6591F9FF8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3825" cy="1428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059BD809-1677-4E0E-84EC-D6BD09B32D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a:extLst>
              <a:ext uri="{FF2B5EF4-FFF2-40B4-BE49-F238E27FC236}">
                <a16:creationId xmlns:a16="http://schemas.microsoft.com/office/drawing/2014/main" id="{97144ACB-ABF5-4DC0-AF4C-7466CDEEE1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7175" cy="1619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422C12BC-86E2-4D45-8D92-D3FFC9363917}"/>
              </a:ext>
            </a:extLst>
          </p:cNvPr>
          <p:cNvGraphicFramePr>
            <a:graphicFrameLocks noGrp="1"/>
          </p:cNvGraphicFramePr>
          <p:nvPr/>
        </p:nvGraphicFramePr>
        <p:xfrm>
          <a:off x="103074" y="3658410"/>
          <a:ext cx="4623141" cy="2218862"/>
        </p:xfrm>
        <a:graphic>
          <a:graphicData uri="http://schemas.openxmlformats.org/drawingml/2006/table">
            <a:tbl>
              <a:tblPr firstRow="1" firstCol="1" bandRow="1">
                <a:tableStyleId>{5FD0F851-EC5A-4D38-B0AD-8093EC10F338}</a:tableStyleId>
              </a:tblPr>
              <a:tblGrid>
                <a:gridCol w="938064">
                  <a:extLst>
                    <a:ext uri="{9D8B030D-6E8A-4147-A177-3AD203B41FA5}">
                      <a16:colId xmlns:a16="http://schemas.microsoft.com/office/drawing/2014/main" val="76552134"/>
                    </a:ext>
                  </a:extLst>
                </a:gridCol>
                <a:gridCol w="1286591">
                  <a:extLst>
                    <a:ext uri="{9D8B030D-6E8A-4147-A177-3AD203B41FA5}">
                      <a16:colId xmlns:a16="http://schemas.microsoft.com/office/drawing/2014/main" val="3576715044"/>
                    </a:ext>
                  </a:extLst>
                </a:gridCol>
                <a:gridCol w="2398486">
                  <a:extLst>
                    <a:ext uri="{9D8B030D-6E8A-4147-A177-3AD203B41FA5}">
                      <a16:colId xmlns:a16="http://schemas.microsoft.com/office/drawing/2014/main" val="132036995"/>
                    </a:ext>
                  </a:extLst>
                </a:gridCol>
              </a:tblGrid>
              <a:tr h="739622">
                <a:tc>
                  <a:txBody>
                    <a:bodyPr/>
                    <a:lstStyle/>
                    <a:p>
                      <a:pPr algn="ctr">
                        <a:spcAft>
                          <a:spcPts val="0"/>
                        </a:spcAft>
                      </a:pPr>
                      <a:r>
                        <a:rPr lang="en-GB" sz="1800" kern="100" dirty="0">
                          <a:effectLst/>
                        </a:rPr>
                        <a:t>Instance</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Alloy cluster</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Selected predictive model</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286938"/>
                  </a:ext>
                </a:extLst>
              </a:tr>
              <a:tr h="369810">
                <a:tc>
                  <a:txBody>
                    <a:bodyPr/>
                    <a:lstStyle/>
                    <a:p>
                      <a:pPr algn="ctr">
                        <a:spcAft>
                          <a:spcPts val="0"/>
                        </a:spcAft>
                      </a:pPr>
                      <a:r>
                        <a:rPr lang="en-GB" sz="1800" kern="100" dirty="0">
                          <a:effectLst/>
                        </a:rPr>
                        <a:t>#1</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GPR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2330940"/>
                  </a:ext>
                </a:extLst>
              </a:tr>
              <a:tr h="369810">
                <a:tc>
                  <a:txBody>
                    <a:bodyPr/>
                    <a:lstStyle/>
                    <a:p>
                      <a:pPr algn="ctr">
                        <a:spcAft>
                          <a:spcPts val="0"/>
                        </a:spcAft>
                      </a:pPr>
                      <a:r>
                        <a:rPr lang="en-GB" sz="1800" kern="100">
                          <a:effectLst/>
                        </a:rPr>
                        <a:t>#2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GPR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3228209"/>
                  </a:ext>
                </a:extLst>
              </a:tr>
              <a:tr h="369810">
                <a:tc>
                  <a:txBody>
                    <a:bodyPr/>
                    <a:lstStyle/>
                    <a:p>
                      <a:pPr algn="ctr">
                        <a:spcAft>
                          <a:spcPts val="0"/>
                        </a:spcAft>
                      </a:pPr>
                      <a:r>
                        <a:rPr lang="en-GB" sz="1800" kern="100" dirty="0">
                          <a:effectLst/>
                        </a:rPr>
                        <a:t>#3</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RF</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6642790"/>
                  </a:ext>
                </a:extLst>
              </a:tr>
              <a:tr h="369810">
                <a:tc>
                  <a:txBody>
                    <a:bodyPr/>
                    <a:lstStyle/>
                    <a:p>
                      <a:pPr algn="ctr">
                        <a:spcAft>
                          <a:spcPts val="0"/>
                        </a:spcAft>
                      </a:pPr>
                      <a:r>
                        <a:rPr lang="en-GB" sz="1800" kern="100" dirty="0">
                          <a:effectLst/>
                        </a:rPr>
                        <a:t>#4</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RF</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0203088"/>
                  </a:ext>
                </a:extLst>
              </a:tr>
            </a:tbl>
          </a:graphicData>
        </a:graphic>
      </p:graphicFrame>
      <p:sp>
        <p:nvSpPr>
          <p:cNvPr id="4" name="箭头: 虚尾 3">
            <a:extLst>
              <a:ext uri="{FF2B5EF4-FFF2-40B4-BE49-F238E27FC236}">
                <a16:creationId xmlns:a16="http://schemas.microsoft.com/office/drawing/2014/main" id="{435B4A5C-8597-4F97-810D-91072F3FECD9}"/>
              </a:ext>
            </a:extLst>
          </p:cNvPr>
          <p:cNvSpPr/>
          <p:nvPr/>
        </p:nvSpPr>
        <p:spPr>
          <a:xfrm>
            <a:off x="4814210" y="4074909"/>
            <a:ext cx="329090" cy="360040"/>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36C1586E-0BED-49C5-AA04-168CACFB9CCF}"/>
              </a:ext>
            </a:extLst>
          </p:cNvPr>
          <p:cNvSpPr/>
          <p:nvPr/>
        </p:nvSpPr>
        <p:spPr>
          <a:xfrm>
            <a:off x="0" y="779173"/>
            <a:ext cx="91440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我们在新收集的蠕变特性数据集上进行了预测实验。这两项专利不包含在我们的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266</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个实例的训练集中，因此可以认为是新设计的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alloy</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。验证数据集包含</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。一是这四个实例的化学成分范围波动较大</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我们可以</a:t>
            </a:r>
            <a:r>
              <a:rPr kumimoji="0" lang="zh-CN" altLang="en-US"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测试不同组分的敏感性</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，特别是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Co(0.99 ~ 12.4)</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Re(0 ~ 5.61)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Cr(4.27 ~ 10.6)</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，其含量对蠕变和疲劳性能影响较大。另一种情况是，这</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个实例所涉及的</a:t>
            </a:r>
            <a:r>
              <a:rPr kumimoji="0" lang="zh-CN" altLang="en-US"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低温高应力</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zh-CN" altLang="en-US"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低温中应力</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测试条件与</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266</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个实例的训练集不同。</a:t>
            </a:r>
          </a:p>
        </p:txBody>
      </p:sp>
      <p:pic>
        <p:nvPicPr>
          <p:cNvPr id="8" name="图片 7">
            <a:extLst>
              <a:ext uri="{FF2B5EF4-FFF2-40B4-BE49-F238E27FC236}">
                <a16:creationId xmlns:a16="http://schemas.microsoft.com/office/drawing/2014/main" id="{81745C74-0597-4047-A756-3497F352C346}"/>
              </a:ext>
            </a:extLst>
          </p:cNvPr>
          <p:cNvPicPr>
            <a:picLocks noChangeAspect="1"/>
          </p:cNvPicPr>
          <p:nvPr/>
        </p:nvPicPr>
        <p:blipFill>
          <a:blip r:embed="rId6"/>
          <a:stretch>
            <a:fillRect/>
          </a:stretch>
        </p:blipFill>
        <p:spPr>
          <a:xfrm>
            <a:off x="4780632" y="3501009"/>
            <a:ext cx="4136213" cy="2603037"/>
          </a:xfrm>
          <a:prstGeom prst="rect">
            <a:avLst/>
          </a:prstGeom>
        </p:spPr>
      </p:pic>
    </p:spTree>
    <p:extLst>
      <p:ext uri="{BB962C8B-B14F-4D97-AF65-F5344CB8AC3E}">
        <p14:creationId xmlns:p14="http://schemas.microsoft.com/office/powerpoint/2010/main" val="4063930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待发表的成果</a:t>
            </a:r>
          </a:p>
        </p:txBody>
      </p:sp>
      <p:pic>
        <p:nvPicPr>
          <p:cNvPr id="3" name="图片 2">
            <a:extLst>
              <a:ext uri="{FF2B5EF4-FFF2-40B4-BE49-F238E27FC236}">
                <a16:creationId xmlns:a16="http://schemas.microsoft.com/office/drawing/2014/main" id="{B34E9091-9FC6-4593-B020-565336B4DA68}"/>
              </a:ext>
            </a:extLst>
          </p:cNvPr>
          <p:cNvPicPr>
            <a:picLocks noChangeAspect="1"/>
          </p:cNvPicPr>
          <p:nvPr/>
        </p:nvPicPr>
        <p:blipFill>
          <a:blip r:embed="rId3"/>
          <a:stretch>
            <a:fillRect/>
          </a:stretch>
        </p:blipFill>
        <p:spPr>
          <a:xfrm>
            <a:off x="201891" y="1226747"/>
            <a:ext cx="4228662" cy="5583620"/>
          </a:xfrm>
          <a:prstGeom prst="rect">
            <a:avLst/>
          </a:prstGeom>
        </p:spPr>
      </p:pic>
      <p:pic>
        <p:nvPicPr>
          <p:cNvPr id="4" name="图片 3">
            <a:extLst>
              <a:ext uri="{FF2B5EF4-FFF2-40B4-BE49-F238E27FC236}">
                <a16:creationId xmlns:a16="http://schemas.microsoft.com/office/drawing/2014/main" id="{177D6329-28D2-4B29-865A-34F1E36119B2}"/>
              </a:ext>
            </a:extLst>
          </p:cNvPr>
          <p:cNvPicPr>
            <a:picLocks noChangeAspect="1"/>
          </p:cNvPicPr>
          <p:nvPr/>
        </p:nvPicPr>
        <p:blipFill>
          <a:blip r:embed="rId4"/>
          <a:stretch>
            <a:fillRect/>
          </a:stretch>
        </p:blipFill>
        <p:spPr>
          <a:xfrm>
            <a:off x="4552190" y="3284984"/>
            <a:ext cx="4389919" cy="819662"/>
          </a:xfrm>
          <a:prstGeom prst="rect">
            <a:avLst/>
          </a:prstGeom>
        </p:spPr>
      </p:pic>
      <p:sp>
        <p:nvSpPr>
          <p:cNvPr id="5" name="文本框 4">
            <a:extLst>
              <a:ext uri="{FF2B5EF4-FFF2-40B4-BE49-F238E27FC236}">
                <a16:creationId xmlns:a16="http://schemas.microsoft.com/office/drawing/2014/main" id="{4B8C6885-3C35-4DEC-9218-E38BE67C684E}"/>
              </a:ext>
            </a:extLst>
          </p:cNvPr>
          <p:cNvSpPr txBox="1"/>
          <p:nvPr/>
        </p:nvSpPr>
        <p:spPr>
          <a:xfrm>
            <a:off x="17917" y="857415"/>
            <a:ext cx="1656184" cy="369332"/>
          </a:xfrm>
          <a:prstGeom prst="rect">
            <a:avLst/>
          </a:prstGeom>
          <a:noFill/>
        </p:spPr>
        <p:txBody>
          <a:bodyPr wrap="square" rtlCol="0">
            <a:spAutoFit/>
          </a:bodyPr>
          <a:lstStyle/>
          <a:p>
            <a:pPr algn="ctr"/>
            <a:r>
              <a:rPr lang="zh-CN" altLang="en-US" b="1" dirty="0">
                <a:solidFill>
                  <a:srgbClr val="FF0000"/>
                </a:solidFill>
              </a:rPr>
              <a:t>文章首页</a:t>
            </a:r>
          </a:p>
        </p:txBody>
      </p:sp>
      <p:sp>
        <p:nvSpPr>
          <p:cNvPr id="9" name="文本框 8">
            <a:extLst>
              <a:ext uri="{FF2B5EF4-FFF2-40B4-BE49-F238E27FC236}">
                <a16:creationId xmlns:a16="http://schemas.microsoft.com/office/drawing/2014/main" id="{8A727CCD-7C1E-471B-AD88-38062DD543AF}"/>
              </a:ext>
            </a:extLst>
          </p:cNvPr>
          <p:cNvSpPr txBox="1"/>
          <p:nvPr/>
        </p:nvSpPr>
        <p:spPr>
          <a:xfrm>
            <a:off x="4355976" y="2890224"/>
            <a:ext cx="1656184" cy="369332"/>
          </a:xfrm>
          <a:prstGeom prst="rect">
            <a:avLst/>
          </a:prstGeom>
          <a:noFill/>
        </p:spPr>
        <p:txBody>
          <a:bodyPr wrap="square" rtlCol="0">
            <a:spAutoFit/>
          </a:bodyPr>
          <a:lstStyle/>
          <a:p>
            <a:pPr algn="ctr"/>
            <a:r>
              <a:rPr lang="zh-CN" altLang="en-US" b="1" dirty="0">
                <a:solidFill>
                  <a:srgbClr val="FF0000"/>
                </a:solidFill>
              </a:rPr>
              <a:t>文章致谢页</a:t>
            </a:r>
          </a:p>
        </p:txBody>
      </p:sp>
      <p:sp>
        <p:nvSpPr>
          <p:cNvPr id="7" name="矩形: 圆角 6">
            <a:extLst>
              <a:ext uri="{FF2B5EF4-FFF2-40B4-BE49-F238E27FC236}">
                <a16:creationId xmlns:a16="http://schemas.microsoft.com/office/drawing/2014/main" id="{C50E486F-478D-41C9-B0D8-A79262BE7936}"/>
              </a:ext>
            </a:extLst>
          </p:cNvPr>
          <p:cNvSpPr/>
          <p:nvPr/>
        </p:nvSpPr>
        <p:spPr>
          <a:xfrm>
            <a:off x="2039820" y="2556925"/>
            <a:ext cx="5556516" cy="2312235"/>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r>
              <a:rPr lang="en-US" altLang="zh-CN" dirty="0">
                <a:solidFill>
                  <a:schemeClr val="tx1"/>
                </a:solidFill>
                <a:latin typeface="Times New Roman" panose="02020603050405020304" pitchFamily="18" charset="0"/>
                <a:cs typeface="Times New Roman" panose="02020603050405020304" pitchFamily="18" charset="0"/>
              </a:rPr>
              <a:t>Yue Liu, Junming Wu, Zhichao Wang, Xiaogang Lu, Siqi Shi, Chongyu Wang, Tao Yue. Predicting the creep rupture life of Ni-based single crystal superalloy using divide-and-conquer based machine learning combined with materials multi-category factors[J]. </a:t>
            </a:r>
            <a:r>
              <a:rPr lang="en-US" altLang="zh-CN" kern="100" dirty="0">
                <a:solidFill>
                  <a:srgbClr val="000000"/>
                </a:solidFill>
                <a:latin typeface="Times New Roman" panose="02020603050405020304" pitchFamily="18" charset="0"/>
              </a:rPr>
              <a:t>Acta Materialia</a:t>
            </a:r>
            <a:r>
              <a:rPr lang="en-US" altLang="zh-CN" dirty="0">
                <a:solidFill>
                  <a:schemeClr val="tx1"/>
                </a:solidFill>
                <a:latin typeface="Times New Roman" panose="02020603050405020304" pitchFamily="18" charset="0"/>
                <a:cs typeface="Times New Roman" panose="02020603050405020304" pitchFamily="18" charset="0"/>
              </a:rPr>
              <a:t>, 2019, 8</a:t>
            </a:r>
            <a:r>
              <a:rPr lang="en-AU"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待投稿</a:t>
            </a:r>
            <a:r>
              <a:rPr lang="en-US" altLang="zh-CN" dirty="0">
                <a:solidFill>
                  <a:schemeClr val="tx1"/>
                </a:solidFill>
                <a:latin typeface="Times New Roman" panose="02020603050405020304" pitchFamily="18" charset="0"/>
                <a:cs typeface="Times New Roman" panose="02020603050405020304" pitchFamily="18" charset="0"/>
              </a:rPr>
              <a:t>, </a:t>
            </a:r>
            <a:r>
              <a:rPr lang="en-US" altLang="zh-CN" b="1" dirty="0">
                <a:solidFill>
                  <a:schemeClr val="tx1"/>
                </a:solidFill>
                <a:latin typeface="Times New Roman" panose="02020603050405020304" pitchFamily="18" charset="0"/>
                <a:cs typeface="Times New Roman" panose="02020603050405020304" pitchFamily="18" charset="0"/>
              </a:rPr>
              <a:t>Acta Materialia</a:t>
            </a:r>
            <a:r>
              <a:rPr lang="en-US" altLang="zh-CN" dirty="0">
                <a:solidFill>
                  <a:schemeClr val="tx1"/>
                </a:solidFill>
                <a:latin typeface="Times New Roman" panose="02020603050405020304" pitchFamily="18" charset="0"/>
                <a:cs typeface="Times New Roman" panose="02020603050405020304" pitchFamily="18" charset="0"/>
              </a:rPr>
              <a:t>)</a:t>
            </a:r>
            <a:endParaRPr lang="zh-CN" altLang="zh-CN" dirty="0">
              <a:solidFill>
                <a:schemeClr val="tx1"/>
              </a:solidFill>
              <a:latin typeface="Times New Roman" panose="02020603050405020304" pitchFamily="18" charset="0"/>
              <a:cs typeface="Times New Roman" panose="02020603050405020304" pitchFamily="18" charset="0"/>
            </a:endParaRPr>
          </a:p>
          <a:p>
            <a:pPr algn="ctr"/>
            <a:endParaRPr lang="zh-CN" altLang="en-US" dirty="0">
              <a:solidFill>
                <a:schemeClr val="tx1"/>
              </a:solidFill>
            </a:endParaRPr>
          </a:p>
        </p:txBody>
      </p:sp>
    </p:spTree>
    <p:extLst>
      <p:ext uri="{BB962C8B-B14F-4D97-AF65-F5344CB8AC3E}">
        <p14:creationId xmlns:p14="http://schemas.microsoft.com/office/powerpoint/2010/main" val="13203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59015580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617920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214237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a16="http://schemas.microsoft.com/office/drawing/2014/main" val="20000"/>
                    </a:ext>
                  </a:extLst>
                </a:gridCol>
                <a:gridCol w="2381274">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a16="http://schemas.microsoft.com/office/drawing/2014/main"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a16="http://schemas.microsoft.com/office/drawing/2014/main" val="20000"/>
                    </a:ext>
                  </a:extLst>
                </a:gridCol>
                <a:gridCol w="1860371">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a16="http://schemas.microsoft.com/office/drawing/2014/main"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53832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高温合金机器学习平台的研发与建设</a:t>
            </a:r>
          </a:p>
        </p:txBody>
      </p:sp>
      <p:pic>
        <p:nvPicPr>
          <p:cNvPr id="8" name="图片 7">
            <a:extLst>
              <a:ext uri="{FF2B5EF4-FFF2-40B4-BE49-F238E27FC236}">
                <a16:creationId xmlns:a16="http://schemas.microsoft.com/office/drawing/2014/main" id="{5DFD7BCB-F503-4EC8-8798-134020D52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836712"/>
            <a:ext cx="8064896" cy="5941648"/>
          </a:xfrm>
          <a:prstGeom prst="rect">
            <a:avLst/>
          </a:prstGeom>
        </p:spPr>
      </p:pic>
      <p:sp>
        <p:nvSpPr>
          <p:cNvPr id="10" name="文本框 9">
            <a:extLst>
              <a:ext uri="{FF2B5EF4-FFF2-40B4-BE49-F238E27FC236}">
                <a16:creationId xmlns:a16="http://schemas.microsoft.com/office/drawing/2014/main" id="{700B03DF-94DA-481F-AAE9-17FC03995B76}"/>
              </a:ext>
            </a:extLst>
          </p:cNvPr>
          <p:cNvSpPr txBox="1"/>
          <p:nvPr/>
        </p:nvSpPr>
        <p:spPr>
          <a:xfrm>
            <a:off x="583952" y="2562364"/>
            <a:ext cx="3672408" cy="338554"/>
          </a:xfrm>
          <a:prstGeom prst="rect">
            <a:avLst/>
          </a:prstGeom>
          <a:noFill/>
        </p:spPr>
        <p:txBody>
          <a:bodyPr wrap="square" rtlCol="0">
            <a:spAutoFit/>
          </a:bodyPr>
          <a:lstStyle/>
          <a:p>
            <a:r>
              <a:rPr lang="zh-CN" altLang="en-US" sz="1600" b="1" dirty="0">
                <a:solidFill>
                  <a:srgbClr val="FF0000"/>
                </a:solidFill>
              </a:rPr>
              <a:t>文献、专利、算法和数据的上传和下载</a:t>
            </a:r>
          </a:p>
        </p:txBody>
      </p:sp>
      <p:sp>
        <p:nvSpPr>
          <p:cNvPr id="17" name="文本框 16">
            <a:extLst>
              <a:ext uri="{FF2B5EF4-FFF2-40B4-BE49-F238E27FC236}">
                <a16:creationId xmlns:a16="http://schemas.microsoft.com/office/drawing/2014/main" id="{24F3980F-7961-455C-83DC-B0896350B555}"/>
              </a:ext>
            </a:extLst>
          </p:cNvPr>
          <p:cNvSpPr txBox="1"/>
          <p:nvPr/>
        </p:nvSpPr>
        <p:spPr>
          <a:xfrm>
            <a:off x="4418632" y="2562364"/>
            <a:ext cx="4455592" cy="338554"/>
          </a:xfrm>
          <a:prstGeom prst="rect">
            <a:avLst/>
          </a:prstGeom>
          <a:noFill/>
        </p:spPr>
        <p:txBody>
          <a:bodyPr wrap="square" rtlCol="0">
            <a:spAutoFit/>
          </a:bodyPr>
          <a:lstStyle/>
          <a:p>
            <a:r>
              <a:rPr lang="zh-CN" altLang="en-US" sz="1600" b="1" dirty="0">
                <a:solidFill>
                  <a:srgbClr val="FF0000"/>
                </a:solidFill>
              </a:rPr>
              <a:t>各种机器学习算法算法：分类、回归、聚类等</a:t>
            </a:r>
          </a:p>
        </p:txBody>
      </p:sp>
      <p:sp>
        <p:nvSpPr>
          <p:cNvPr id="18" name="文本框 17">
            <a:extLst>
              <a:ext uri="{FF2B5EF4-FFF2-40B4-BE49-F238E27FC236}">
                <a16:creationId xmlns:a16="http://schemas.microsoft.com/office/drawing/2014/main" id="{B863E198-DFE3-4E4D-8E69-182965D18139}"/>
              </a:ext>
            </a:extLst>
          </p:cNvPr>
          <p:cNvSpPr txBox="1"/>
          <p:nvPr/>
        </p:nvSpPr>
        <p:spPr>
          <a:xfrm>
            <a:off x="520452" y="6439806"/>
            <a:ext cx="4081986" cy="338554"/>
          </a:xfrm>
          <a:prstGeom prst="rect">
            <a:avLst/>
          </a:prstGeom>
          <a:noFill/>
        </p:spPr>
        <p:txBody>
          <a:bodyPr wrap="square" rtlCol="0">
            <a:spAutoFit/>
          </a:bodyPr>
          <a:lstStyle/>
          <a:p>
            <a:r>
              <a:rPr lang="zh-CN" altLang="en-US" sz="1600" b="1" dirty="0">
                <a:solidFill>
                  <a:srgbClr val="FF0000"/>
                </a:solidFill>
              </a:rPr>
              <a:t>国际高温合金会议文献数据搜索与结果显示</a:t>
            </a:r>
          </a:p>
        </p:txBody>
      </p:sp>
      <p:sp>
        <p:nvSpPr>
          <p:cNvPr id="19" name="文本框 18">
            <a:extLst>
              <a:ext uri="{FF2B5EF4-FFF2-40B4-BE49-F238E27FC236}">
                <a16:creationId xmlns:a16="http://schemas.microsoft.com/office/drawing/2014/main" id="{1C3C1204-3EF2-439F-B47D-271F7BB55C53}"/>
              </a:ext>
            </a:extLst>
          </p:cNvPr>
          <p:cNvSpPr txBox="1"/>
          <p:nvPr/>
        </p:nvSpPr>
        <p:spPr>
          <a:xfrm>
            <a:off x="4769099" y="6439806"/>
            <a:ext cx="3672408" cy="338554"/>
          </a:xfrm>
          <a:prstGeom prst="rect">
            <a:avLst/>
          </a:prstGeom>
          <a:noFill/>
        </p:spPr>
        <p:txBody>
          <a:bodyPr wrap="square" rtlCol="0">
            <a:spAutoFit/>
          </a:bodyPr>
          <a:lstStyle/>
          <a:p>
            <a:r>
              <a:rPr lang="zh-CN" altLang="en-US" sz="1600" b="1" dirty="0">
                <a:solidFill>
                  <a:srgbClr val="FF0000"/>
                </a:solidFill>
              </a:rPr>
              <a:t>王院士</a:t>
            </a:r>
            <a:r>
              <a:rPr lang="en-US" altLang="zh-CN" sz="1600" b="1" dirty="0">
                <a:solidFill>
                  <a:srgbClr val="FF0000"/>
                </a:solidFill>
              </a:rPr>
              <a:t>49</a:t>
            </a:r>
            <a:r>
              <a:rPr lang="zh-CN" altLang="en-US" sz="1600" b="1" dirty="0">
                <a:solidFill>
                  <a:srgbClr val="FF0000"/>
                </a:solidFill>
              </a:rPr>
              <a:t>篇文献数据的搜索与结果显示</a:t>
            </a:r>
          </a:p>
        </p:txBody>
      </p:sp>
      <p:sp>
        <p:nvSpPr>
          <p:cNvPr id="20" name="文本框 19">
            <a:extLst>
              <a:ext uri="{FF2B5EF4-FFF2-40B4-BE49-F238E27FC236}">
                <a16:creationId xmlns:a16="http://schemas.microsoft.com/office/drawing/2014/main" id="{A2374AAA-B9D2-450E-B06F-CFC6DC3E491B}"/>
              </a:ext>
            </a:extLst>
          </p:cNvPr>
          <p:cNvSpPr txBox="1"/>
          <p:nvPr/>
        </p:nvSpPr>
        <p:spPr>
          <a:xfrm>
            <a:off x="2420156" y="4385320"/>
            <a:ext cx="3672408" cy="338554"/>
          </a:xfrm>
          <a:prstGeom prst="rect">
            <a:avLst/>
          </a:prstGeom>
          <a:noFill/>
        </p:spPr>
        <p:txBody>
          <a:bodyPr wrap="square" rtlCol="0">
            <a:spAutoFit/>
          </a:bodyPr>
          <a:lstStyle/>
          <a:p>
            <a:pPr algn="ctr"/>
            <a:r>
              <a:rPr lang="zh-CN" altLang="en-US" sz="1600" b="1" dirty="0">
                <a:solidFill>
                  <a:srgbClr val="FF0000"/>
                </a:solidFill>
              </a:rPr>
              <a:t>多层级特征分析结果与可视化</a:t>
            </a:r>
          </a:p>
        </p:txBody>
      </p:sp>
      <p:sp>
        <p:nvSpPr>
          <p:cNvPr id="3" name="矩形 2">
            <a:extLst>
              <a:ext uri="{FF2B5EF4-FFF2-40B4-BE49-F238E27FC236}">
                <a16:creationId xmlns:a16="http://schemas.microsoft.com/office/drawing/2014/main" id="{116D18E1-4AB9-44B1-86DE-C10FB86EFF3C}"/>
              </a:ext>
            </a:extLst>
          </p:cNvPr>
          <p:cNvSpPr/>
          <p:nvPr/>
        </p:nvSpPr>
        <p:spPr>
          <a:xfrm>
            <a:off x="1704219" y="1722931"/>
            <a:ext cx="5303055" cy="461665"/>
          </a:xfrm>
          <a:prstGeom prst="rect">
            <a:avLst/>
          </a:prstGeom>
        </p:spPr>
        <p:txBody>
          <a:bodyPr wrap="none">
            <a:spAutoFit/>
          </a:bodyPr>
          <a:lstStyle/>
          <a:p>
            <a:r>
              <a:rPr lang="zh-CN" altLang="en-US" sz="2400" b="1" dirty="0">
                <a:latin typeface="Times New Roman" panose="02020603050405020304" pitchFamily="18" charset="0"/>
                <a:cs typeface="Times New Roman" panose="02020603050405020304" pitchFamily="18" charset="0"/>
              </a:rPr>
              <a:t>访问</a:t>
            </a:r>
            <a:r>
              <a:rPr lang="en-US" altLang="zh-CN" sz="2400" b="1" dirty="0">
                <a:latin typeface="Times New Roman" panose="02020603050405020304" pitchFamily="18" charset="0"/>
                <a:cs typeface="Times New Roman" panose="02020603050405020304" pitchFamily="18" charset="0"/>
              </a:rPr>
              <a:t>IP</a:t>
            </a:r>
            <a:r>
              <a:rPr lang="zh-CN" altLang="en-US" sz="2400" b="1" dirty="0">
                <a:latin typeface="Times New Roman" panose="02020603050405020304" pitchFamily="18" charset="0"/>
                <a:cs typeface="Times New Roman" panose="02020603050405020304" pitchFamily="18" charset="0"/>
              </a:rPr>
              <a:t>地址</a:t>
            </a:r>
            <a:r>
              <a:rPr lang="en-US" altLang="zh-CN" sz="2400" b="1" dirty="0">
                <a:latin typeface="Times New Roman" panose="02020603050405020304" pitchFamily="18" charset="0"/>
                <a:cs typeface="Times New Roman" panose="02020603050405020304" pitchFamily="18" charset="0"/>
              </a:rPr>
              <a:t>: http://47.102.98.204:8080/</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9305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预计开展工作一</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蠕变新属性的进一步引入和分析</a:t>
            </a:r>
          </a:p>
        </p:txBody>
      </p:sp>
      <p:sp>
        <p:nvSpPr>
          <p:cNvPr id="3" name="文本框 2"/>
          <p:cNvSpPr txBox="1"/>
          <p:nvPr/>
        </p:nvSpPr>
        <p:spPr>
          <a:xfrm>
            <a:off x="251520" y="798075"/>
            <a:ext cx="8568951" cy="15121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在未来将继续引入更多影响蠕变性能的关键因素，比如化学元素（已考虑）、位错（未考虑，包括位错的滑移、位错的攀移、位错的交叉滑移、位错的发射、位错的分解等）、力学参量（目前只考虑了剪切（切变模量）模量</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G</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，其他的如杨氏（弹性）模量</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E</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，体积模量</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、泊松比</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v</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等未考虑）、加工条件（已考虑，固溶处理、时效处理、热处理）、外界施加条件（已考虑、温度、压强）</a:t>
            </a:r>
          </a:p>
        </p:txBody>
      </p:sp>
      <p:graphicFrame>
        <p:nvGraphicFramePr>
          <p:cNvPr id="9" name="表格 8"/>
          <p:cNvGraphicFramePr>
            <a:graphicFrameLocks noGrp="1"/>
          </p:cNvGraphicFramePr>
          <p:nvPr/>
        </p:nvGraphicFramePr>
        <p:xfrm>
          <a:off x="251520" y="2394790"/>
          <a:ext cx="8568951" cy="4091916"/>
        </p:xfrm>
        <a:graphic>
          <a:graphicData uri="http://schemas.openxmlformats.org/drawingml/2006/table">
            <a:tbl>
              <a:tblPr firstRow="1" bandRow="1">
                <a:tableStyleId>{17292A2E-F333-43FB-9621-5CBBE7FDCDCB}</a:tableStyleId>
              </a:tblPr>
              <a:tblGrid>
                <a:gridCol w="2856317">
                  <a:extLst>
                    <a:ext uri="{9D8B030D-6E8A-4147-A177-3AD203B41FA5}">
                      <a16:colId xmlns:a16="http://schemas.microsoft.com/office/drawing/2014/main" val="20000"/>
                    </a:ext>
                  </a:extLst>
                </a:gridCol>
                <a:gridCol w="2856317">
                  <a:extLst>
                    <a:ext uri="{9D8B030D-6E8A-4147-A177-3AD203B41FA5}">
                      <a16:colId xmlns:a16="http://schemas.microsoft.com/office/drawing/2014/main" val="20001"/>
                    </a:ext>
                  </a:extLst>
                </a:gridCol>
                <a:gridCol w="2856317">
                  <a:extLst>
                    <a:ext uri="{9D8B030D-6E8A-4147-A177-3AD203B41FA5}">
                      <a16:colId xmlns:a16="http://schemas.microsoft.com/office/drawing/2014/main" val="20002"/>
                    </a:ext>
                  </a:extLst>
                </a:gridCol>
              </a:tblGrid>
              <a:tr h="393598">
                <a:tc>
                  <a:txBody>
                    <a:bodyPr/>
                    <a:lstStyle/>
                    <a:p>
                      <a:pPr algn="ctr"/>
                      <a:r>
                        <a:rPr lang="zh-CN" altLang="en-US" dirty="0"/>
                        <a:t>蠕变性能参量分类</a:t>
                      </a:r>
                    </a:p>
                  </a:txBody>
                  <a:tcPr/>
                </a:tc>
                <a:tc>
                  <a:txBody>
                    <a:bodyPr/>
                    <a:lstStyle/>
                    <a:p>
                      <a:pPr algn="ctr"/>
                      <a:r>
                        <a:rPr lang="zh-CN" altLang="en-US" dirty="0"/>
                        <a:t>描述因子</a:t>
                      </a:r>
                      <a:r>
                        <a:rPr lang="en-US" altLang="zh-CN" dirty="0"/>
                        <a:t>/</a:t>
                      </a:r>
                      <a:r>
                        <a:rPr lang="zh-CN" altLang="en-US" dirty="0"/>
                        <a:t>参量</a:t>
                      </a:r>
                    </a:p>
                  </a:txBody>
                  <a:tcPr/>
                </a:tc>
                <a:tc>
                  <a:txBody>
                    <a:bodyPr/>
                    <a:lstStyle/>
                    <a:p>
                      <a:pPr algn="ctr"/>
                      <a:r>
                        <a:rPr lang="zh-CN" altLang="en-US" dirty="0"/>
                        <a:t>考虑和完成情况</a:t>
                      </a:r>
                    </a:p>
                  </a:txBody>
                  <a:tcPr/>
                </a:tc>
                <a:extLst>
                  <a:ext uri="{0D108BD9-81ED-4DB2-BD59-A6C34878D82A}">
                    <a16:rowId xmlns:a16="http://schemas.microsoft.com/office/drawing/2014/main" val="10000"/>
                  </a:ext>
                </a:extLst>
              </a:tr>
              <a:tr h="768729">
                <a:tc>
                  <a:txBody>
                    <a:bodyPr/>
                    <a:lstStyle/>
                    <a:p>
                      <a:pPr algn="ctr"/>
                      <a:r>
                        <a:rPr lang="zh-CN" altLang="en-US" dirty="0"/>
                        <a:t>化学元素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Ni, Re, Co, Al, Ti, W,Ru Mo, Cr, Ta, C, B,  Y,  Nb, Hf</a:t>
                      </a:r>
                    </a:p>
                  </a:txBody>
                  <a:tcPr/>
                </a:tc>
                <a:tc>
                  <a:txBody>
                    <a:bodyPr/>
                    <a:lstStyle/>
                    <a:p>
                      <a:pPr algn="ctr"/>
                      <a:r>
                        <a:rPr lang="zh-CN" altLang="en-US" dirty="0"/>
                        <a:t>已考虑并完成</a:t>
                      </a:r>
                    </a:p>
                  </a:txBody>
                  <a:tcPr/>
                </a:tc>
                <a:extLst>
                  <a:ext uri="{0D108BD9-81ED-4DB2-BD59-A6C34878D82A}">
                    <a16:rowId xmlns:a16="http://schemas.microsoft.com/office/drawing/2014/main" val="10001"/>
                  </a:ext>
                </a:extLst>
              </a:tr>
              <a:tr h="939256">
                <a:tc>
                  <a:txBody>
                    <a:bodyPr/>
                    <a:lstStyle/>
                    <a:p>
                      <a:pPr algn="ctr"/>
                      <a:r>
                        <a:rPr lang="zh-CN" altLang="en-US" dirty="0"/>
                        <a:t>位错</a:t>
                      </a:r>
                    </a:p>
                  </a:txBody>
                  <a:tcPr/>
                </a:tc>
                <a:tc>
                  <a:txBody>
                    <a:bodyPr/>
                    <a:lstStyle/>
                    <a:p>
                      <a:pPr algn="ctr"/>
                      <a:r>
                        <a:rPr lang="zh-CN" altLang="en-US" dirty="0"/>
                        <a:t>位错的滑移、位错的攀移、位错的交叉滑移、位错的发射、位错的分解</a:t>
                      </a:r>
                    </a:p>
                  </a:txBody>
                  <a:tcPr/>
                </a:tc>
                <a:tc>
                  <a:txBody>
                    <a:bodyPr/>
                    <a:lstStyle/>
                    <a:p>
                      <a:pPr algn="ctr"/>
                      <a:r>
                        <a:rPr lang="zh-CN" altLang="en-US" dirty="0"/>
                        <a:t>未考虑</a:t>
                      </a:r>
                    </a:p>
                  </a:txBody>
                  <a:tcPr/>
                </a:tc>
                <a:extLst>
                  <a:ext uri="{0D108BD9-81ED-4DB2-BD59-A6C34878D82A}">
                    <a16:rowId xmlns:a16="http://schemas.microsoft.com/office/drawing/2014/main" val="10002"/>
                  </a:ext>
                </a:extLst>
              </a:tr>
              <a:tr h="939256">
                <a:tc>
                  <a:txBody>
                    <a:bodyPr/>
                    <a:lstStyle/>
                    <a:p>
                      <a:pPr algn="ctr"/>
                      <a:r>
                        <a:rPr lang="zh-CN" altLang="en-US" dirty="0"/>
                        <a:t>力学参量</a:t>
                      </a:r>
                    </a:p>
                  </a:txBody>
                  <a:tcPr/>
                </a:tc>
                <a:tc>
                  <a:txBody>
                    <a:bodyPr/>
                    <a:lstStyle/>
                    <a:p>
                      <a:pPr algn="ctr"/>
                      <a:r>
                        <a:rPr lang="zh-CN" altLang="en-US" dirty="0"/>
                        <a:t>剪切模量</a:t>
                      </a:r>
                      <a:r>
                        <a:rPr lang="en-US" altLang="zh-CN" dirty="0"/>
                        <a:t>G</a:t>
                      </a:r>
                      <a:r>
                        <a:rPr lang="zh-CN" altLang="en-US" dirty="0"/>
                        <a:t>、杨氏（弹性）模量</a:t>
                      </a:r>
                      <a:r>
                        <a:rPr lang="en-US" altLang="zh-CN" dirty="0"/>
                        <a:t>E</a:t>
                      </a:r>
                      <a:r>
                        <a:rPr lang="zh-CN" altLang="en-US" dirty="0"/>
                        <a:t>、泊松比</a:t>
                      </a:r>
                      <a:r>
                        <a:rPr lang="en-US" altLang="zh-CN" dirty="0"/>
                        <a:t>v</a:t>
                      </a:r>
                      <a:r>
                        <a:rPr lang="zh-CN" altLang="en-US" dirty="0"/>
                        <a:t>、体积模量</a:t>
                      </a:r>
                      <a:r>
                        <a:rPr lang="en-US" altLang="zh-CN" dirty="0"/>
                        <a:t>B</a:t>
                      </a:r>
                      <a:endParaRPr lang="zh-CN" altLang="en-US" dirty="0"/>
                    </a:p>
                  </a:txBody>
                  <a:tcPr/>
                </a:tc>
                <a:tc>
                  <a:txBody>
                    <a:bodyPr/>
                    <a:lstStyle/>
                    <a:p>
                      <a:pPr algn="ctr"/>
                      <a:r>
                        <a:rPr lang="zh-CN" altLang="en-US" dirty="0"/>
                        <a:t>只考虑了剪切模量</a:t>
                      </a:r>
                      <a:r>
                        <a:rPr lang="en-US" altLang="zh-CN" dirty="0"/>
                        <a:t>G</a:t>
                      </a:r>
                      <a:r>
                        <a:rPr lang="zh-CN" altLang="en-US" dirty="0"/>
                        <a:t>，其余未考虑</a:t>
                      </a:r>
                    </a:p>
                  </a:txBody>
                  <a:tcPr/>
                </a:tc>
                <a:extLst>
                  <a:ext uri="{0D108BD9-81ED-4DB2-BD59-A6C34878D82A}">
                    <a16:rowId xmlns:a16="http://schemas.microsoft.com/office/drawing/2014/main" val="10003"/>
                  </a:ext>
                </a:extLst>
              </a:tr>
              <a:tr h="657479">
                <a:tc>
                  <a:txBody>
                    <a:bodyPr/>
                    <a:lstStyle/>
                    <a:p>
                      <a:pPr algn="ctr"/>
                      <a:r>
                        <a:rPr lang="zh-CN" altLang="en-US" dirty="0"/>
                        <a:t>加工处理条件</a:t>
                      </a:r>
                    </a:p>
                  </a:txBody>
                  <a:tcPr/>
                </a:tc>
                <a:tc>
                  <a:txBody>
                    <a:bodyPr/>
                    <a:lstStyle/>
                    <a:p>
                      <a:pPr algn="ctr"/>
                      <a:r>
                        <a:rPr lang="zh-CN" altLang="en-US" dirty="0"/>
                        <a:t>固溶处理、热处理、时效处理</a:t>
                      </a:r>
                    </a:p>
                  </a:txBody>
                  <a:tcPr/>
                </a:tc>
                <a:tc>
                  <a:txBody>
                    <a:bodyPr/>
                    <a:lstStyle/>
                    <a:p>
                      <a:pPr algn="ctr"/>
                      <a:r>
                        <a:rPr lang="zh-CN" altLang="en-US" dirty="0"/>
                        <a:t>已考虑并完成</a:t>
                      </a:r>
                    </a:p>
                  </a:txBody>
                  <a:tcPr/>
                </a:tc>
                <a:extLst>
                  <a:ext uri="{0D108BD9-81ED-4DB2-BD59-A6C34878D82A}">
                    <a16:rowId xmlns:a16="http://schemas.microsoft.com/office/drawing/2014/main" val="10004"/>
                  </a:ext>
                </a:extLst>
              </a:tr>
              <a:tr h="393598">
                <a:tc>
                  <a:txBody>
                    <a:bodyPr/>
                    <a:lstStyle/>
                    <a:p>
                      <a:pPr algn="ctr"/>
                      <a:r>
                        <a:rPr lang="zh-CN" altLang="en-US" dirty="0"/>
                        <a:t>外界施加条件</a:t>
                      </a:r>
                    </a:p>
                  </a:txBody>
                  <a:tcPr/>
                </a:tc>
                <a:tc>
                  <a:txBody>
                    <a:bodyPr/>
                    <a:lstStyle/>
                    <a:p>
                      <a:pPr algn="ctr"/>
                      <a:r>
                        <a:rPr lang="zh-CN" altLang="en-US" dirty="0"/>
                        <a:t>温度、压强</a:t>
                      </a:r>
                    </a:p>
                  </a:txBody>
                  <a:tcPr/>
                </a:tc>
                <a:tc>
                  <a:txBody>
                    <a:bodyPr/>
                    <a:lstStyle/>
                    <a:p>
                      <a:pPr algn="ctr"/>
                      <a:r>
                        <a:rPr lang="zh-CN" altLang="en-US" dirty="0"/>
                        <a:t>已考虑并完成</a:t>
                      </a:r>
                    </a:p>
                  </a:txBody>
                  <a:tcPr/>
                </a:tc>
                <a:extLst>
                  <a:ext uri="{0D108BD9-81ED-4DB2-BD59-A6C34878D82A}">
                    <a16:rowId xmlns:a16="http://schemas.microsoft.com/office/drawing/2014/main" val="10005"/>
                  </a:ext>
                </a:extLst>
              </a:tr>
            </a:tbl>
          </a:graphicData>
        </a:graphic>
      </p:graphicFrame>
      <p:sp>
        <p:nvSpPr>
          <p:cNvPr id="21" name="圆角矩形 20"/>
          <p:cNvSpPr/>
          <p:nvPr/>
        </p:nvSpPr>
        <p:spPr>
          <a:xfrm>
            <a:off x="1817942" y="3573016"/>
            <a:ext cx="5508116" cy="14401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影响蠕变性能的关键因素</a:t>
            </a:r>
            <a:endPar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化学元素（成分）</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位错</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力学参量</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加工处理条件</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外界施加条件</a:t>
            </a:r>
          </a:p>
        </p:txBody>
      </p:sp>
    </p:spTree>
    <p:extLst>
      <p:ext uri="{BB962C8B-B14F-4D97-AF65-F5344CB8AC3E}">
        <p14:creationId xmlns:p14="http://schemas.microsoft.com/office/powerpoint/2010/main" val="350630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D4E12-C887-4BB2-8CBF-8CB4A297D885}"/>
              </a:ext>
            </a:extLst>
          </p:cNvPr>
          <p:cNvSpPr>
            <a:spLocks noGrp="1"/>
          </p:cNvSpPr>
          <p:nvPr>
            <p:ph type="title"/>
          </p:nvPr>
        </p:nvSpPr>
        <p:spPr>
          <a:xfrm>
            <a:off x="827584" y="0"/>
            <a:ext cx="8229600" cy="796950"/>
          </a:xfrm>
        </p:spPr>
        <p:txBody>
          <a:bodyPr>
            <a:normAutofit fontScale="90000"/>
          </a:bodyPr>
          <a:lstStyle/>
          <a:p>
            <a:r>
              <a:rPr lang="zh-CN" altLang="en-US" sz="2400" dirty="0">
                <a:solidFill>
                  <a:srgbClr val="FF0000"/>
                </a:solidFill>
              </a:rPr>
              <a:t>预计开展工作二</a:t>
            </a:r>
            <a:br>
              <a:rPr lang="en-US" altLang="zh-CN" sz="2400" dirty="0">
                <a:solidFill>
                  <a:srgbClr val="FF0000"/>
                </a:solidFill>
              </a:rPr>
            </a:br>
            <a:r>
              <a:rPr lang="zh-CN" altLang="en-US" sz="2600" dirty="0">
                <a:solidFill>
                  <a:srgbClr val="FF0000"/>
                </a:solidFill>
              </a:rPr>
              <a:t>基于聚类的蠕变性能优劣关联分析与规则抽取</a:t>
            </a:r>
          </a:p>
        </p:txBody>
      </p:sp>
      <p:grpSp>
        <p:nvGrpSpPr>
          <p:cNvPr id="4" name="组合 3">
            <a:extLst>
              <a:ext uri="{FF2B5EF4-FFF2-40B4-BE49-F238E27FC236}">
                <a16:creationId xmlns:a16="http://schemas.microsoft.com/office/drawing/2014/main" id="{9AFFA1DE-A9ED-4220-A508-AE19260E20A7}"/>
              </a:ext>
            </a:extLst>
          </p:cNvPr>
          <p:cNvGrpSpPr/>
          <p:nvPr/>
        </p:nvGrpSpPr>
        <p:grpSpPr>
          <a:xfrm>
            <a:off x="335187" y="1770397"/>
            <a:ext cx="8473626" cy="4755696"/>
            <a:chOff x="353313" y="1505403"/>
            <a:chExt cx="8726336" cy="5163957"/>
          </a:xfrm>
        </p:grpSpPr>
        <p:pic>
          <p:nvPicPr>
            <p:cNvPr id="120" name="图片 16">
              <a:extLst>
                <a:ext uri="{FF2B5EF4-FFF2-40B4-BE49-F238E27FC236}">
                  <a16:creationId xmlns:a16="http://schemas.microsoft.com/office/drawing/2014/main" id="{E4EE8640-3FF2-4B39-9C4C-3B1FE00093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6313" y="5085038"/>
              <a:ext cx="604330" cy="59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34EC3D92-732E-40D9-9A58-5DA0FD940B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7237" y="2594656"/>
              <a:ext cx="971341" cy="629447"/>
            </a:xfrm>
            <a:prstGeom prst="rect">
              <a:avLst/>
            </a:prstGeom>
          </p:spPr>
        </p:pic>
        <p:sp>
          <p:nvSpPr>
            <p:cNvPr id="16" name="文本框 15">
              <a:extLst>
                <a:ext uri="{FF2B5EF4-FFF2-40B4-BE49-F238E27FC236}">
                  <a16:creationId xmlns:a16="http://schemas.microsoft.com/office/drawing/2014/main" id="{122B42FC-9FF0-4A21-9539-4AA2F578BA23}"/>
                </a:ext>
              </a:extLst>
            </p:cNvPr>
            <p:cNvSpPr txBox="1"/>
            <p:nvPr/>
          </p:nvSpPr>
          <p:spPr>
            <a:xfrm>
              <a:off x="6362986" y="2401714"/>
              <a:ext cx="8465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聚类</a:t>
              </a:r>
            </a:p>
          </p:txBody>
        </p:sp>
        <p:sp>
          <p:nvSpPr>
            <p:cNvPr id="9" name="矩形: 圆角 8">
              <a:extLst>
                <a:ext uri="{FF2B5EF4-FFF2-40B4-BE49-F238E27FC236}">
                  <a16:creationId xmlns:a16="http://schemas.microsoft.com/office/drawing/2014/main" id="{DA10F19F-BEF2-49BE-8BB6-10BF08949774}"/>
                </a:ext>
              </a:extLst>
            </p:cNvPr>
            <p:cNvSpPr/>
            <p:nvPr/>
          </p:nvSpPr>
          <p:spPr>
            <a:xfrm>
              <a:off x="7111475" y="5865527"/>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规则抽取</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重要因素</a:t>
              </a:r>
            </a:p>
          </p:txBody>
        </p:sp>
        <p:cxnSp>
          <p:nvCxnSpPr>
            <p:cNvPr id="19" name="连接符: 曲线 18">
              <a:extLst>
                <a:ext uri="{FF2B5EF4-FFF2-40B4-BE49-F238E27FC236}">
                  <a16:creationId xmlns:a16="http://schemas.microsoft.com/office/drawing/2014/main" id="{B2644EE9-C53B-4E48-86AD-9E670F03E697}"/>
                </a:ext>
              </a:extLst>
            </p:cNvPr>
            <p:cNvCxnSpPr>
              <a:cxnSpLocks/>
            </p:cNvCxnSpPr>
            <p:nvPr/>
          </p:nvCxnSpPr>
          <p:spPr>
            <a:xfrm rot="5400000" flipH="1" flipV="1">
              <a:off x="2597112" y="1322849"/>
              <a:ext cx="893850" cy="2387019"/>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DAA55D68-E5B4-431A-AF0F-70D8192D1FE4}"/>
                </a:ext>
              </a:extLst>
            </p:cNvPr>
            <p:cNvCxnSpPr>
              <a:cxnSpLocks/>
              <a:endCxn id="90" idx="0"/>
            </p:cNvCxnSpPr>
            <p:nvPr/>
          </p:nvCxnSpPr>
          <p:spPr>
            <a:xfrm>
              <a:off x="5580112" y="2151540"/>
              <a:ext cx="2490679" cy="986044"/>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24A1F9AA-1839-475F-AD11-5A9AA3545DBF}"/>
                </a:ext>
              </a:extLst>
            </p:cNvPr>
            <p:cNvCxnSpPr>
              <a:cxnSpLocks/>
              <a:stCxn id="52" idx="2"/>
            </p:cNvCxnSpPr>
            <p:nvPr/>
          </p:nvCxnSpPr>
          <p:spPr>
            <a:xfrm rot="16200000" flipH="1">
              <a:off x="2462747" y="3562710"/>
              <a:ext cx="657637" cy="2387017"/>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10EEA57-3361-4536-A1B4-5F01C8E6CDC8}"/>
                </a:ext>
              </a:extLst>
            </p:cNvPr>
            <p:cNvCxnSpPr>
              <a:cxnSpLocks/>
              <a:endCxn id="9" idx="0"/>
            </p:cNvCxnSpPr>
            <p:nvPr/>
          </p:nvCxnSpPr>
          <p:spPr>
            <a:xfrm>
              <a:off x="7867559" y="4729099"/>
              <a:ext cx="0" cy="1136428"/>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C4749017-FFCD-469C-B017-58A5B39BDA65}"/>
                </a:ext>
              </a:extLst>
            </p:cNvPr>
            <p:cNvSpPr txBox="1"/>
            <p:nvPr/>
          </p:nvSpPr>
          <p:spPr>
            <a:xfrm>
              <a:off x="353313" y="2687738"/>
              <a:ext cx="2550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266</a:t>
              </a: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条合金蠕变性能数据</a:t>
              </a:r>
            </a:p>
          </p:txBody>
        </p:sp>
        <p:sp>
          <p:nvSpPr>
            <p:cNvPr id="46" name="文本框 45">
              <a:extLst>
                <a:ext uri="{FF2B5EF4-FFF2-40B4-BE49-F238E27FC236}">
                  <a16:creationId xmlns:a16="http://schemas.microsoft.com/office/drawing/2014/main" id="{28A63BDA-2282-4AAF-AC88-97E97FFC8B4E}"/>
                </a:ext>
              </a:extLst>
            </p:cNvPr>
            <p:cNvSpPr txBox="1"/>
            <p:nvPr/>
          </p:nvSpPr>
          <p:spPr>
            <a:xfrm>
              <a:off x="7091264" y="2193073"/>
              <a:ext cx="846597" cy="2673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专家知识</a:t>
              </a:r>
            </a:p>
          </p:txBody>
        </p:sp>
        <p:pic>
          <p:nvPicPr>
            <p:cNvPr id="47" name="图片 46">
              <a:extLst>
                <a:ext uri="{FF2B5EF4-FFF2-40B4-BE49-F238E27FC236}">
                  <a16:creationId xmlns:a16="http://schemas.microsoft.com/office/drawing/2014/main" id="{851085AF-6103-41C1-8A17-527CBFFA7D25}"/>
                </a:ext>
              </a:extLst>
            </p:cNvPr>
            <p:cNvPicPr>
              <a:picLocks noChangeAspect="1"/>
            </p:cNvPicPr>
            <p:nvPr/>
          </p:nvPicPr>
          <p:blipFill>
            <a:blip r:embed="rId4"/>
            <a:stretch>
              <a:fillRect/>
            </a:stretch>
          </p:blipFill>
          <p:spPr>
            <a:xfrm>
              <a:off x="7137492" y="1553386"/>
              <a:ext cx="633865" cy="664969"/>
            </a:xfrm>
            <a:prstGeom prst="rect">
              <a:avLst/>
            </a:prstGeom>
          </p:spPr>
        </p:pic>
        <p:pic>
          <p:nvPicPr>
            <p:cNvPr id="52" name="图片 51">
              <a:extLst>
                <a:ext uri="{FF2B5EF4-FFF2-40B4-BE49-F238E27FC236}">
                  <a16:creationId xmlns:a16="http://schemas.microsoft.com/office/drawing/2014/main" id="{DA529EAD-EB52-4F80-A62B-8DF1E6A92205}"/>
                </a:ext>
              </a:extLst>
            </p:cNvPr>
            <p:cNvPicPr>
              <a:picLocks noChangeAspect="1"/>
            </p:cNvPicPr>
            <p:nvPr/>
          </p:nvPicPr>
          <p:blipFill rotWithShape="1">
            <a:blip r:embed="rId5"/>
            <a:srcRect t="2343"/>
            <a:stretch/>
          </p:blipFill>
          <p:spPr>
            <a:xfrm>
              <a:off x="814782" y="3002461"/>
              <a:ext cx="1566549" cy="1424940"/>
            </a:xfrm>
            <a:prstGeom prst="rect">
              <a:avLst/>
            </a:prstGeom>
          </p:spPr>
        </p:pic>
        <p:pic>
          <p:nvPicPr>
            <p:cNvPr id="64" name="图片 63">
              <a:extLst>
                <a:ext uri="{FF2B5EF4-FFF2-40B4-BE49-F238E27FC236}">
                  <a16:creationId xmlns:a16="http://schemas.microsoft.com/office/drawing/2014/main" id="{7D0B336F-8DB1-46E3-AC9A-DBA18C6BB152}"/>
                </a:ext>
              </a:extLst>
            </p:cNvPr>
            <p:cNvPicPr>
              <a:picLocks noChangeAspect="1"/>
            </p:cNvPicPr>
            <p:nvPr/>
          </p:nvPicPr>
          <p:blipFill rotWithShape="1">
            <a:blip r:embed="rId6"/>
            <a:srcRect t="6996"/>
            <a:stretch/>
          </p:blipFill>
          <p:spPr>
            <a:xfrm>
              <a:off x="4046529" y="4936093"/>
              <a:ext cx="1670260" cy="759050"/>
            </a:xfrm>
            <a:prstGeom prst="rect">
              <a:avLst/>
            </a:prstGeom>
          </p:spPr>
        </p:pic>
        <p:pic>
          <p:nvPicPr>
            <p:cNvPr id="66" name="图片 65">
              <a:extLst>
                <a:ext uri="{FF2B5EF4-FFF2-40B4-BE49-F238E27FC236}">
                  <a16:creationId xmlns:a16="http://schemas.microsoft.com/office/drawing/2014/main" id="{67B51CE0-0AFC-4113-90C0-442C7F960A22}"/>
                </a:ext>
              </a:extLst>
            </p:cNvPr>
            <p:cNvPicPr>
              <a:picLocks noChangeAspect="1"/>
            </p:cNvPicPr>
            <p:nvPr/>
          </p:nvPicPr>
          <p:blipFill>
            <a:blip r:embed="rId7"/>
            <a:stretch>
              <a:fillRect/>
            </a:stretch>
          </p:blipFill>
          <p:spPr>
            <a:xfrm>
              <a:off x="4180204" y="1839636"/>
              <a:ext cx="1145836" cy="922753"/>
            </a:xfrm>
            <a:prstGeom prst="rect">
              <a:avLst/>
            </a:prstGeom>
          </p:spPr>
        </p:pic>
        <p:sp>
          <p:nvSpPr>
            <p:cNvPr id="67" name="文本框 66">
              <a:extLst>
                <a:ext uri="{FF2B5EF4-FFF2-40B4-BE49-F238E27FC236}">
                  <a16:creationId xmlns:a16="http://schemas.microsoft.com/office/drawing/2014/main" id="{916D810C-E09B-46CB-B3B5-4D1AFA339538}"/>
                </a:ext>
              </a:extLst>
            </p:cNvPr>
            <p:cNvSpPr txBox="1"/>
            <p:nvPr/>
          </p:nvSpPr>
          <p:spPr>
            <a:xfrm>
              <a:off x="3816439" y="1505403"/>
              <a:ext cx="22738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温度、应力、蠕变寿命</a:t>
              </a:r>
            </a:p>
          </p:txBody>
        </p:sp>
        <p:sp>
          <p:nvSpPr>
            <p:cNvPr id="68" name="文本框 67">
              <a:extLst>
                <a:ext uri="{FF2B5EF4-FFF2-40B4-BE49-F238E27FC236}">
                  <a16:creationId xmlns:a16="http://schemas.microsoft.com/office/drawing/2014/main" id="{C99CDB68-BF3F-4B78-AE1B-B611E50DF63C}"/>
                </a:ext>
              </a:extLst>
            </p:cNvPr>
            <p:cNvSpPr txBox="1"/>
            <p:nvPr/>
          </p:nvSpPr>
          <p:spPr>
            <a:xfrm>
              <a:off x="3750371" y="4595137"/>
              <a:ext cx="254872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成分、微观结构、热处理</a:t>
              </a:r>
            </a:p>
          </p:txBody>
        </p:sp>
        <p:cxnSp>
          <p:nvCxnSpPr>
            <p:cNvPr id="80" name="连接符: 曲线 79">
              <a:extLst>
                <a:ext uri="{FF2B5EF4-FFF2-40B4-BE49-F238E27FC236}">
                  <a16:creationId xmlns:a16="http://schemas.microsoft.com/office/drawing/2014/main" id="{11A8C72B-7277-48A4-8243-237896A0689B}"/>
                </a:ext>
              </a:extLst>
            </p:cNvPr>
            <p:cNvCxnSpPr>
              <a:cxnSpLocks/>
              <a:endCxn id="9" idx="0"/>
            </p:cNvCxnSpPr>
            <p:nvPr/>
          </p:nvCxnSpPr>
          <p:spPr>
            <a:xfrm>
              <a:off x="5713365" y="5177512"/>
              <a:ext cx="2154194" cy="688015"/>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9" name="图片 88">
              <a:extLst>
                <a:ext uri="{FF2B5EF4-FFF2-40B4-BE49-F238E27FC236}">
                  <a16:creationId xmlns:a16="http://schemas.microsoft.com/office/drawing/2014/main" id="{674B4B3D-369F-43AC-BDE7-09A6142B3C54}"/>
                </a:ext>
              </a:extLst>
            </p:cNvPr>
            <p:cNvPicPr>
              <a:picLocks noChangeAspect="1"/>
            </p:cNvPicPr>
            <p:nvPr/>
          </p:nvPicPr>
          <p:blipFill>
            <a:blip r:embed="rId8"/>
            <a:stretch>
              <a:fillRect/>
            </a:stretch>
          </p:blipFill>
          <p:spPr>
            <a:xfrm>
              <a:off x="7015178" y="3558755"/>
              <a:ext cx="1641131" cy="1078855"/>
            </a:xfrm>
            <a:prstGeom prst="rect">
              <a:avLst/>
            </a:prstGeom>
          </p:spPr>
        </p:pic>
        <p:sp>
          <p:nvSpPr>
            <p:cNvPr id="90" name="文本框 89">
              <a:extLst>
                <a:ext uri="{FF2B5EF4-FFF2-40B4-BE49-F238E27FC236}">
                  <a16:creationId xmlns:a16="http://schemas.microsoft.com/office/drawing/2014/main" id="{C03EC523-FB22-452C-A41F-23C8F3C42B9A}"/>
                </a:ext>
              </a:extLst>
            </p:cNvPr>
            <p:cNvSpPr txBox="1"/>
            <p:nvPr/>
          </p:nvSpPr>
          <p:spPr>
            <a:xfrm>
              <a:off x="7061933" y="3137584"/>
              <a:ext cx="201771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正反例划分（好合金</a:t>
              </a: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坏合金）</a:t>
              </a:r>
            </a:p>
          </p:txBody>
        </p:sp>
        <p:sp>
          <p:nvSpPr>
            <p:cNvPr id="121" name="文本框 120">
              <a:extLst>
                <a:ext uri="{FF2B5EF4-FFF2-40B4-BE49-F238E27FC236}">
                  <a16:creationId xmlns:a16="http://schemas.microsoft.com/office/drawing/2014/main" id="{00776356-201D-4E30-BD0B-39162A22E476}"/>
                </a:ext>
              </a:extLst>
            </p:cNvPr>
            <p:cNvSpPr txBox="1"/>
            <p:nvPr/>
          </p:nvSpPr>
          <p:spPr>
            <a:xfrm>
              <a:off x="7195427" y="4850714"/>
              <a:ext cx="8465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决策树</a:t>
              </a:r>
            </a:p>
          </p:txBody>
        </p:sp>
        <p:sp>
          <p:nvSpPr>
            <p:cNvPr id="124" name="文本框 123">
              <a:extLst>
                <a:ext uri="{FF2B5EF4-FFF2-40B4-BE49-F238E27FC236}">
                  <a16:creationId xmlns:a16="http://schemas.microsoft.com/office/drawing/2014/main" id="{13634C30-321D-4D24-A3AF-7A4BD0C4B1BD}"/>
                </a:ext>
              </a:extLst>
            </p:cNvPr>
            <p:cNvSpPr txBox="1"/>
            <p:nvPr/>
          </p:nvSpPr>
          <p:spPr>
            <a:xfrm rot="20729164">
              <a:off x="1266620" y="1948422"/>
              <a:ext cx="2867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蠕变性能优劣的判定因素</a:t>
              </a:r>
            </a:p>
          </p:txBody>
        </p:sp>
        <p:sp>
          <p:nvSpPr>
            <p:cNvPr id="125" name="文本框 124">
              <a:extLst>
                <a:ext uri="{FF2B5EF4-FFF2-40B4-BE49-F238E27FC236}">
                  <a16:creationId xmlns:a16="http://schemas.microsoft.com/office/drawing/2014/main" id="{ADF400CA-632B-42FD-9007-97EFA1280790}"/>
                </a:ext>
              </a:extLst>
            </p:cNvPr>
            <p:cNvSpPr txBox="1"/>
            <p:nvPr/>
          </p:nvSpPr>
          <p:spPr>
            <a:xfrm rot="1055869">
              <a:off x="1656440" y="4976931"/>
              <a:ext cx="21575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蠕变性能描述因子</a:t>
              </a:r>
            </a:p>
          </p:txBody>
        </p:sp>
        <p:sp>
          <p:nvSpPr>
            <p:cNvPr id="130" name="矩形: 圆角 129">
              <a:extLst>
                <a:ext uri="{FF2B5EF4-FFF2-40B4-BE49-F238E27FC236}">
                  <a16:creationId xmlns:a16="http://schemas.microsoft.com/office/drawing/2014/main" id="{083E76C3-A34A-49DC-8929-7C8FFBCA15D4}"/>
                </a:ext>
              </a:extLst>
            </p:cNvPr>
            <p:cNvSpPr/>
            <p:nvPr/>
          </p:nvSpPr>
          <p:spPr>
            <a:xfrm>
              <a:off x="725519" y="5872410"/>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合金实验</a:t>
              </a:r>
            </a:p>
          </p:txBody>
        </p:sp>
        <p:cxnSp>
          <p:nvCxnSpPr>
            <p:cNvPr id="134" name="直接箭头连接符 133">
              <a:extLst>
                <a:ext uri="{FF2B5EF4-FFF2-40B4-BE49-F238E27FC236}">
                  <a16:creationId xmlns:a16="http://schemas.microsoft.com/office/drawing/2014/main" id="{45AF936D-0E76-4847-84B4-5A926C114E6C}"/>
                </a:ext>
              </a:extLst>
            </p:cNvPr>
            <p:cNvCxnSpPr>
              <a:cxnSpLocks/>
              <a:stCxn id="130" idx="0"/>
            </p:cNvCxnSpPr>
            <p:nvPr/>
          </p:nvCxnSpPr>
          <p:spPr>
            <a:xfrm flipV="1">
              <a:off x="1481603" y="4427400"/>
              <a:ext cx="0" cy="144501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C4AD9325-F35D-4AFD-BD94-B3910B26945E}"/>
                </a:ext>
              </a:extLst>
            </p:cNvPr>
            <p:cNvSpPr txBox="1"/>
            <p:nvPr/>
          </p:nvSpPr>
          <p:spPr>
            <a:xfrm>
              <a:off x="1109391" y="4849331"/>
              <a:ext cx="6106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产生</a:t>
              </a:r>
            </a:p>
          </p:txBody>
        </p:sp>
        <p:cxnSp>
          <p:nvCxnSpPr>
            <p:cNvPr id="137" name="直接箭头连接符 136">
              <a:extLst>
                <a:ext uri="{FF2B5EF4-FFF2-40B4-BE49-F238E27FC236}">
                  <a16:creationId xmlns:a16="http://schemas.microsoft.com/office/drawing/2014/main" id="{0BED2504-C83D-4C76-B475-F507669B1809}"/>
                </a:ext>
              </a:extLst>
            </p:cNvPr>
            <p:cNvCxnSpPr>
              <a:stCxn id="9" idx="1"/>
              <a:endCxn id="130" idx="3"/>
            </p:cNvCxnSpPr>
            <p:nvPr/>
          </p:nvCxnSpPr>
          <p:spPr>
            <a:xfrm flipH="1">
              <a:off x="2237687" y="6264002"/>
              <a:ext cx="4873788" cy="6883"/>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7E58B7A0-A73A-48DE-BD66-AE289812245A}"/>
                </a:ext>
              </a:extLst>
            </p:cNvPr>
            <p:cNvSpPr txBox="1"/>
            <p:nvPr/>
          </p:nvSpPr>
          <p:spPr>
            <a:xfrm>
              <a:off x="4063614" y="6264002"/>
              <a:ext cx="18045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反馈指导实验</a:t>
              </a:r>
            </a:p>
          </p:txBody>
        </p:sp>
      </p:grpSp>
      <p:sp>
        <p:nvSpPr>
          <p:cNvPr id="3" name="文本框 2">
            <a:extLst>
              <a:ext uri="{FF2B5EF4-FFF2-40B4-BE49-F238E27FC236}">
                <a16:creationId xmlns:a16="http://schemas.microsoft.com/office/drawing/2014/main" id="{1ABEDD48-C9A3-4805-9085-B3C06E797DAA}"/>
              </a:ext>
            </a:extLst>
          </p:cNvPr>
          <p:cNvSpPr txBox="1"/>
          <p:nvPr/>
        </p:nvSpPr>
        <p:spPr>
          <a:xfrm>
            <a:off x="186900" y="697035"/>
            <a:ext cx="895385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针对收集到的高温合金蠕变性能数据，不单单只是希望能够通过回归分析方法准确高效地预测合金的蠕变断裂寿命，而且也需要重点聚焦于蠕变性能优劣的关联分析和规则抽取，利用提取的规则或知识指导高温合金设计和发现，最终以获得一种综合性能优异的高温合金。</a:t>
            </a:r>
          </a:p>
        </p:txBody>
      </p:sp>
    </p:spTree>
    <p:extLst>
      <p:ext uri="{BB962C8B-B14F-4D97-AF65-F5344CB8AC3E}">
        <p14:creationId xmlns:p14="http://schemas.microsoft.com/office/powerpoint/2010/main" val="2865668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848ED9EB-2A53-44CC-918C-7FEF3080123C}"/>
              </a:ext>
            </a:extLst>
          </p:cNvPr>
          <p:cNvSpPr/>
          <p:nvPr/>
        </p:nvSpPr>
        <p:spPr>
          <a:xfrm>
            <a:off x="155959" y="2420888"/>
            <a:ext cx="8712969" cy="350324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1C6CA083-E6F7-4C0C-B101-E2C7940A36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9145" y="3608697"/>
            <a:ext cx="1540170" cy="998058"/>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）基于聚类分析的蠕变性能的正反例学习</a:t>
            </a:r>
          </a:p>
        </p:txBody>
      </p:sp>
      <p:graphicFrame>
        <p:nvGraphicFramePr>
          <p:cNvPr id="27" name="表格 26">
            <a:extLst>
              <a:ext uri="{FF2B5EF4-FFF2-40B4-BE49-F238E27FC236}">
                <a16:creationId xmlns:a16="http://schemas.microsoft.com/office/drawing/2014/main" id="{0EF88B46-5747-4780-8DA6-44D15116DBF3}"/>
              </a:ext>
            </a:extLst>
          </p:cNvPr>
          <p:cNvGraphicFramePr>
            <a:graphicFrameLocks noGrp="1"/>
          </p:cNvGraphicFramePr>
          <p:nvPr>
            <p:extLst>
              <p:ext uri="{D42A27DB-BD31-4B8C-83A1-F6EECF244321}">
                <p14:modId xmlns:p14="http://schemas.microsoft.com/office/powerpoint/2010/main" val="277465472"/>
              </p:ext>
            </p:extLst>
          </p:nvPr>
        </p:nvGraphicFramePr>
        <p:xfrm>
          <a:off x="248648" y="3225975"/>
          <a:ext cx="2386361" cy="1820744"/>
        </p:xfrm>
        <a:graphic>
          <a:graphicData uri="http://schemas.openxmlformats.org/drawingml/2006/table">
            <a:tbl>
              <a:tblPr firstRow="1" bandRow="1">
                <a:tableStyleId>{00A15C55-8517-42AA-B614-E9B94910E393}</a:tableStyleId>
              </a:tblPr>
              <a:tblGrid>
                <a:gridCol w="2386361">
                  <a:extLst>
                    <a:ext uri="{9D8B030D-6E8A-4147-A177-3AD203B41FA5}">
                      <a16:colId xmlns:a16="http://schemas.microsoft.com/office/drawing/2014/main" val="3398178863"/>
                    </a:ext>
                  </a:extLst>
                </a:gridCol>
              </a:tblGrid>
              <a:tr h="455186">
                <a:tc>
                  <a:txBody>
                    <a:bodyPr/>
                    <a:lstStyle/>
                    <a:p>
                      <a:pPr algn="ctr"/>
                      <a:r>
                        <a:rPr lang="zh-CN" altLang="en-US" dirty="0"/>
                        <a:t>输入因子</a:t>
                      </a:r>
                    </a:p>
                  </a:txBody>
                  <a:tcPr/>
                </a:tc>
                <a:extLst>
                  <a:ext uri="{0D108BD9-81ED-4DB2-BD59-A6C34878D82A}">
                    <a16:rowId xmlns:a16="http://schemas.microsoft.com/office/drawing/2014/main" val="2702493465"/>
                  </a:ext>
                </a:extLst>
              </a:tr>
              <a:tr h="455186">
                <a:tc>
                  <a:txBody>
                    <a:bodyPr/>
                    <a:lstStyle/>
                    <a:p>
                      <a:pPr algn="ctr"/>
                      <a:r>
                        <a:rPr lang="zh-CN" altLang="en-US" dirty="0"/>
                        <a:t>蠕变测试温度</a:t>
                      </a:r>
                    </a:p>
                  </a:txBody>
                  <a:tcPr/>
                </a:tc>
                <a:extLst>
                  <a:ext uri="{0D108BD9-81ED-4DB2-BD59-A6C34878D82A}">
                    <a16:rowId xmlns:a16="http://schemas.microsoft.com/office/drawing/2014/main" val="2004320710"/>
                  </a:ext>
                </a:extLst>
              </a:tr>
              <a:tr h="455186">
                <a:tc>
                  <a:txBody>
                    <a:bodyPr/>
                    <a:lstStyle/>
                    <a:p>
                      <a:pPr algn="ctr"/>
                      <a:r>
                        <a:rPr lang="zh-CN" altLang="en-US" dirty="0"/>
                        <a:t>蠕变测试应力</a:t>
                      </a:r>
                    </a:p>
                  </a:txBody>
                  <a:tcPr/>
                </a:tc>
                <a:extLst>
                  <a:ext uri="{0D108BD9-81ED-4DB2-BD59-A6C34878D82A}">
                    <a16:rowId xmlns:a16="http://schemas.microsoft.com/office/drawing/2014/main" val="828920534"/>
                  </a:ext>
                </a:extLst>
              </a:tr>
              <a:tr h="455186">
                <a:tc>
                  <a:txBody>
                    <a:bodyPr/>
                    <a:lstStyle/>
                    <a:p>
                      <a:pPr algn="ctr"/>
                      <a:r>
                        <a:rPr lang="zh-CN" altLang="en-US" dirty="0"/>
                        <a:t>蠕变断裂寿命</a:t>
                      </a:r>
                    </a:p>
                  </a:txBody>
                  <a:tcPr/>
                </a:tc>
                <a:extLst>
                  <a:ext uri="{0D108BD9-81ED-4DB2-BD59-A6C34878D82A}">
                    <a16:rowId xmlns:a16="http://schemas.microsoft.com/office/drawing/2014/main" val="2804340862"/>
                  </a:ext>
                </a:extLst>
              </a:tr>
            </a:tbl>
          </a:graphicData>
        </a:graphic>
      </p:graphicFrame>
      <p:sp>
        <p:nvSpPr>
          <p:cNvPr id="29" name="箭头: 右 28">
            <a:extLst>
              <a:ext uri="{FF2B5EF4-FFF2-40B4-BE49-F238E27FC236}">
                <a16:creationId xmlns:a16="http://schemas.microsoft.com/office/drawing/2014/main" id="{771FB855-89DD-4F6E-9FA9-0F19DDA805C3}"/>
              </a:ext>
            </a:extLst>
          </p:cNvPr>
          <p:cNvSpPr/>
          <p:nvPr/>
        </p:nvSpPr>
        <p:spPr>
          <a:xfrm>
            <a:off x="2635815" y="3826183"/>
            <a:ext cx="352293"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087EA077-3A33-47E3-B811-1AEF16D3ADB0}"/>
              </a:ext>
            </a:extLst>
          </p:cNvPr>
          <p:cNvSpPr/>
          <p:nvPr/>
        </p:nvSpPr>
        <p:spPr>
          <a:xfrm>
            <a:off x="4743723" y="3847121"/>
            <a:ext cx="503584"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ABCF0FBF-A497-4A41-8CC7-9149E41D57B2}"/>
              </a:ext>
            </a:extLst>
          </p:cNvPr>
          <p:cNvSpPr txBox="1"/>
          <p:nvPr/>
        </p:nvSpPr>
        <p:spPr>
          <a:xfrm>
            <a:off x="275747" y="935288"/>
            <a:ext cx="8592505" cy="1200329"/>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在采集的合金蠕变断裂寿命数据中，考虑到蠕变性能的优劣（</a:t>
            </a:r>
            <a:r>
              <a:rPr lang="en-US" altLang="zh-CN" dirty="0">
                <a:latin typeface="等线" panose="02010600030101010101" pitchFamily="2" charset="-122"/>
                <a:ea typeface="等线" panose="02010600030101010101" pitchFamily="2" charset="-122"/>
              </a:rPr>
              <a:t>superior/poor</a:t>
            </a:r>
            <a:r>
              <a:rPr lang="zh-CN" altLang="en-US" dirty="0">
                <a:latin typeface="等线" panose="02010600030101010101" pitchFamily="2" charset="-122"/>
                <a:ea typeface="等线" panose="02010600030101010101" pitchFamily="2" charset="-122"/>
              </a:rPr>
              <a:t>）可以由</a:t>
            </a:r>
            <a:r>
              <a:rPr lang="zh-CN" altLang="en-US" b="1" dirty="0">
                <a:solidFill>
                  <a:srgbClr val="FF0000"/>
                </a:solidFill>
                <a:latin typeface="等线" panose="02010600030101010101" pitchFamily="2" charset="-122"/>
                <a:ea typeface="等线" panose="02010600030101010101" pitchFamily="2" charset="-122"/>
              </a:rPr>
              <a:t>蠕变测试温度</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蠕变测试应力</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蠕变断裂寿命</a:t>
            </a:r>
            <a:r>
              <a:rPr lang="zh-CN" altLang="en-US" dirty="0">
                <a:latin typeface="等线" panose="02010600030101010101" pitchFamily="2" charset="-122"/>
                <a:ea typeface="等线" panose="02010600030101010101" pitchFamily="2" charset="-122"/>
              </a:rPr>
              <a:t>三个条件来决定，因而我们选取这三个因素，利用</a:t>
            </a:r>
            <a:r>
              <a:rPr lang="zh-CN" altLang="en-US" b="1" dirty="0">
                <a:solidFill>
                  <a:srgbClr val="FF0000"/>
                </a:solidFill>
                <a:latin typeface="等线" panose="02010600030101010101" pitchFamily="2" charset="-122"/>
                <a:ea typeface="等线" panose="02010600030101010101" pitchFamily="2" charset="-122"/>
              </a:rPr>
              <a:t>聚类分析方法</a:t>
            </a:r>
            <a:r>
              <a:rPr lang="zh-CN" altLang="en-US" b="1" dirty="0">
                <a:latin typeface="等线" panose="02010600030101010101" pitchFamily="2" charset="-122"/>
                <a:ea typeface="等线" panose="02010600030101010101" pitchFamily="2" charset="-122"/>
              </a:rPr>
              <a:t>和</a:t>
            </a:r>
            <a:r>
              <a:rPr lang="zh-CN" altLang="en-US" b="1" dirty="0">
                <a:solidFill>
                  <a:srgbClr val="FF0000"/>
                </a:solidFill>
                <a:latin typeface="等线" panose="02010600030101010101" pitchFamily="2" charset="-122"/>
                <a:ea typeface="等线" panose="02010600030101010101" pitchFamily="2" charset="-122"/>
              </a:rPr>
              <a:t>领域专家知识</a:t>
            </a:r>
            <a:r>
              <a:rPr lang="zh-CN" altLang="en-US" dirty="0">
                <a:latin typeface="等线" panose="02010600030101010101" pitchFamily="2" charset="-122"/>
                <a:ea typeface="等线" panose="02010600030101010101" pitchFamily="2" charset="-122"/>
              </a:rPr>
              <a:t>来对合金蠕变性能的优劣进行正反例划分。</a:t>
            </a:r>
          </a:p>
        </p:txBody>
      </p:sp>
      <p:sp>
        <p:nvSpPr>
          <p:cNvPr id="3" name="文本框 2">
            <a:extLst>
              <a:ext uri="{FF2B5EF4-FFF2-40B4-BE49-F238E27FC236}">
                <a16:creationId xmlns:a16="http://schemas.microsoft.com/office/drawing/2014/main" id="{C1E3435A-3B7B-4720-91B2-4F0D0E016FB2}"/>
              </a:ext>
            </a:extLst>
          </p:cNvPr>
          <p:cNvSpPr txBox="1"/>
          <p:nvPr/>
        </p:nvSpPr>
        <p:spPr>
          <a:xfrm>
            <a:off x="803407" y="5450080"/>
            <a:ext cx="1041341" cy="369332"/>
          </a:xfrm>
          <a:prstGeom prst="rect">
            <a:avLst/>
          </a:prstGeom>
          <a:noFill/>
        </p:spPr>
        <p:txBody>
          <a:bodyPr wrap="square" rtlCol="0">
            <a:spAutoFit/>
          </a:bodyPr>
          <a:lstStyle/>
          <a:p>
            <a:pPr algn="ctr"/>
            <a:r>
              <a:rPr lang="zh-CN" altLang="en-US" b="1" dirty="0"/>
              <a:t>输入</a:t>
            </a:r>
          </a:p>
        </p:txBody>
      </p:sp>
      <p:sp>
        <p:nvSpPr>
          <p:cNvPr id="20" name="文本框 19">
            <a:extLst>
              <a:ext uri="{FF2B5EF4-FFF2-40B4-BE49-F238E27FC236}">
                <a16:creationId xmlns:a16="http://schemas.microsoft.com/office/drawing/2014/main" id="{C3E89FBF-EBAF-48BC-B35A-B5C49F6F584F}"/>
              </a:ext>
            </a:extLst>
          </p:cNvPr>
          <p:cNvSpPr txBox="1"/>
          <p:nvPr/>
        </p:nvSpPr>
        <p:spPr>
          <a:xfrm>
            <a:off x="3381198" y="5479807"/>
            <a:ext cx="1041341" cy="369332"/>
          </a:xfrm>
          <a:prstGeom prst="rect">
            <a:avLst/>
          </a:prstGeom>
          <a:noFill/>
        </p:spPr>
        <p:txBody>
          <a:bodyPr wrap="square" rtlCol="0">
            <a:spAutoFit/>
          </a:bodyPr>
          <a:lstStyle/>
          <a:p>
            <a:pPr algn="ctr"/>
            <a:r>
              <a:rPr lang="zh-CN" altLang="en-US" b="1" dirty="0"/>
              <a:t>方法</a:t>
            </a:r>
          </a:p>
        </p:txBody>
      </p:sp>
      <p:sp>
        <p:nvSpPr>
          <p:cNvPr id="21" name="文本框 20">
            <a:extLst>
              <a:ext uri="{FF2B5EF4-FFF2-40B4-BE49-F238E27FC236}">
                <a16:creationId xmlns:a16="http://schemas.microsoft.com/office/drawing/2014/main" id="{750658D3-F0C0-4678-89B4-7A30EC5D0B3E}"/>
              </a:ext>
            </a:extLst>
          </p:cNvPr>
          <p:cNvSpPr txBox="1"/>
          <p:nvPr/>
        </p:nvSpPr>
        <p:spPr>
          <a:xfrm>
            <a:off x="6507005" y="5528797"/>
            <a:ext cx="1041341" cy="369332"/>
          </a:xfrm>
          <a:prstGeom prst="rect">
            <a:avLst/>
          </a:prstGeom>
          <a:noFill/>
        </p:spPr>
        <p:txBody>
          <a:bodyPr wrap="square" rtlCol="0">
            <a:spAutoFit/>
          </a:bodyPr>
          <a:lstStyle/>
          <a:p>
            <a:pPr algn="ctr"/>
            <a:r>
              <a:rPr lang="zh-CN" altLang="en-US" b="1" dirty="0"/>
              <a:t>结果</a:t>
            </a:r>
          </a:p>
        </p:txBody>
      </p:sp>
      <p:sp>
        <p:nvSpPr>
          <p:cNvPr id="13" name="矩形: 圆角 12">
            <a:extLst>
              <a:ext uri="{FF2B5EF4-FFF2-40B4-BE49-F238E27FC236}">
                <a16:creationId xmlns:a16="http://schemas.microsoft.com/office/drawing/2014/main" id="{D600CB72-B720-41C7-B633-500E200566BA}"/>
              </a:ext>
            </a:extLst>
          </p:cNvPr>
          <p:cNvSpPr/>
          <p:nvPr/>
        </p:nvSpPr>
        <p:spPr>
          <a:xfrm>
            <a:off x="2860990" y="3314914"/>
            <a:ext cx="1749087" cy="1511181"/>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0324EDA-329E-43F3-AD1A-A610BEC84E87}"/>
              </a:ext>
            </a:extLst>
          </p:cNvPr>
          <p:cNvSpPr txBox="1"/>
          <p:nvPr/>
        </p:nvSpPr>
        <p:spPr>
          <a:xfrm>
            <a:off x="3294799" y="3314914"/>
            <a:ext cx="846598" cy="369332"/>
          </a:xfrm>
          <a:prstGeom prst="rect">
            <a:avLst/>
          </a:prstGeom>
          <a:noFill/>
        </p:spPr>
        <p:txBody>
          <a:bodyPr wrap="square" rtlCol="0">
            <a:spAutoFit/>
          </a:bodyPr>
          <a:lstStyle/>
          <a:p>
            <a:pPr algn="ctr"/>
            <a:r>
              <a:rPr lang="zh-CN" altLang="en-US" b="1" dirty="0"/>
              <a:t>聚类</a:t>
            </a:r>
          </a:p>
        </p:txBody>
      </p:sp>
      <p:sp>
        <p:nvSpPr>
          <p:cNvPr id="17" name="文本框 16">
            <a:extLst>
              <a:ext uri="{FF2B5EF4-FFF2-40B4-BE49-F238E27FC236}">
                <a16:creationId xmlns:a16="http://schemas.microsoft.com/office/drawing/2014/main" id="{DF6569DE-D737-4836-AF30-E4F831CE0253}"/>
              </a:ext>
            </a:extLst>
          </p:cNvPr>
          <p:cNvSpPr txBox="1"/>
          <p:nvPr/>
        </p:nvSpPr>
        <p:spPr>
          <a:xfrm>
            <a:off x="155960" y="2856022"/>
            <a:ext cx="2550429" cy="338554"/>
          </a:xfrm>
          <a:prstGeom prst="rect">
            <a:avLst/>
          </a:prstGeom>
          <a:noFill/>
        </p:spPr>
        <p:txBody>
          <a:bodyPr wrap="square" rtlCol="0">
            <a:spAutoFit/>
          </a:bodyPr>
          <a:lstStyle/>
          <a:p>
            <a:pPr algn="ctr"/>
            <a:r>
              <a:rPr lang="en-US" altLang="zh-CN" sz="1600" b="1" dirty="0">
                <a:solidFill>
                  <a:srgbClr val="FF0000"/>
                </a:solidFill>
              </a:rPr>
              <a:t>266</a:t>
            </a:r>
            <a:r>
              <a:rPr lang="zh-CN" altLang="en-US" sz="1600" b="1" dirty="0">
                <a:solidFill>
                  <a:srgbClr val="FF0000"/>
                </a:solidFill>
              </a:rPr>
              <a:t>条合金蠕变性能数据</a:t>
            </a:r>
          </a:p>
        </p:txBody>
      </p:sp>
      <p:pic>
        <p:nvPicPr>
          <p:cNvPr id="22" name="图片 21">
            <a:extLst>
              <a:ext uri="{FF2B5EF4-FFF2-40B4-BE49-F238E27FC236}">
                <a16:creationId xmlns:a16="http://schemas.microsoft.com/office/drawing/2014/main" id="{04F5A208-2D7C-49E7-B69F-35A4745CD6F8}"/>
              </a:ext>
            </a:extLst>
          </p:cNvPr>
          <p:cNvPicPr>
            <a:picLocks noChangeAspect="1"/>
          </p:cNvPicPr>
          <p:nvPr/>
        </p:nvPicPr>
        <p:blipFill>
          <a:blip r:embed="rId4"/>
          <a:stretch>
            <a:fillRect/>
          </a:stretch>
        </p:blipFill>
        <p:spPr>
          <a:xfrm>
            <a:off x="5472430" y="2499686"/>
            <a:ext cx="3036458" cy="1996123"/>
          </a:xfrm>
          <a:prstGeom prst="rect">
            <a:avLst/>
          </a:prstGeom>
        </p:spPr>
      </p:pic>
      <p:sp>
        <p:nvSpPr>
          <p:cNvPr id="25" name="文本框 24">
            <a:extLst>
              <a:ext uri="{FF2B5EF4-FFF2-40B4-BE49-F238E27FC236}">
                <a16:creationId xmlns:a16="http://schemas.microsoft.com/office/drawing/2014/main" id="{71CA8AFC-59F0-4680-8C02-8B1B984F30A5}"/>
              </a:ext>
            </a:extLst>
          </p:cNvPr>
          <p:cNvSpPr txBox="1"/>
          <p:nvPr/>
        </p:nvSpPr>
        <p:spPr>
          <a:xfrm>
            <a:off x="4607199" y="3251220"/>
            <a:ext cx="695085" cy="246221"/>
          </a:xfrm>
          <a:prstGeom prst="rect">
            <a:avLst/>
          </a:prstGeom>
          <a:noFill/>
        </p:spPr>
        <p:txBody>
          <a:bodyPr wrap="square" rtlCol="0">
            <a:spAutoFit/>
          </a:bodyPr>
          <a:lstStyle/>
          <a:p>
            <a:r>
              <a:rPr lang="zh-CN" altLang="en-US" sz="1000" dirty="0">
                <a:solidFill>
                  <a:srgbClr val="FF0000"/>
                </a:solidFill>
              </a:rPr>
              <a:t>领域专家</a:t>
            </a:r>
          </a:p>
        </p:txBody>
      </p:sp>
      <p:pic>
        <p:nvPicPr>
          <p:cNvPr id="26" name="图片 25">
            <a:extLst>
              <a:ext uri="{FF2B5EF4-FFF2-40B4-BE49-F238E27FC236}">
                <a16:creationId xmlns:a16="http://schemas.microsoft.com/office/drawing/2014/main" id="{D2F5CC3D-2115-4431-A4CF-BD6FDA2B38A7}"/>
              </a:ext>
            </a:extLst>
          </p:cNvPr>
          <p:cNvPicPr>
            <a:picLocks noChangeAspect="1"/>
          </p:cNvPicPr>
          <p:nvPr/>
        </p:nvPicPr>
        <p:blipFill>
          <a:blip r:embed="rId5"/>
          <a:stretch>
            <a:fillRect/>
          </a:stretch>
        </p:blipFill>
        <p:spPr>
          <a:xfrm>
            <a:off x="4678582" y="2581888"/>
            <a:ext cx="633865" cy="664969"/>
          </a:xfrm>
          <a:prstGeom prst="rect">
            <a:avLst/>
          </a:prstGeom>
        </p:spPr>
      </p:pic>
      <p:cxnSp>
        <p:nvCxnSpPr>
          <p:cNvPr id="33" name="直接箭头连接符 32">
            <a:extLst>
              <a:ext uri="{FF2B5EF4-FFF2-40B4-BE49-F238E27FC236}">
                <a16:creationId xmlns:a16="http://schemas.microsoft.com/office/drawing/2014/main" id="{39623EB2-88DD-436F-B5B9-EDD4B537C6D3}"/>
              </a:ext>
            </a:extLst>
          </p:cNvPr>
          <p:cNvCxnSpPr>
            <a:cxnSpLocks/>
            <a:stCxn id="25" idx="2"/>
          </p:cNvCxnSpPr>
          <p:nvPr/>
        </p:nvCxnSpPr>
        <p:spPr>
          <a:xfrm>
            <a:off x="4954742" y="3497441"/>
            <a:ext cx="0" cy="33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2C963217-2789-49A4-9A20-49163D42CED2}"/>
              </a:ext>
            </a:extLst>
          </p:cNvPr>
          <p:cNvPicPr>
            <a:picLocks noChangeAspect="1"/>
          </p:cNvPicPr>
          <p:nvPr/>
        </p:nvPicPr>
        <p:blipFill>
          <a:blip r:embed="rId6"/>
          <a:stretch>
            <a:fillRect/>
          </a:stretch>
        </p:blipFill>
        <p:spPr>
          <a:xfrm>
            <a:off x="6030449" y="4428736"/>
            <a:ext cx="2221983" cy="1010391"/>
          </a:xfrm>
          <a:prstGeom prst="rect">
            <a:avLst/>
          </a:prstGeom>
        </p:spPr>
      </p:pic>
      <p:sp>
        <p:nvSpPr>
          <p:cNvPr id="4" name="矩形 3">
            <a:extLst>
              <a:ext uri="{FF2B5EF4-FFF2-40B4-BE49-F238E27FC236}">
                <a16:creationId xmlns:a16="http://schemas.microsoft.com/office/drawing/2014/main" id="{7F92AAC5-835B-4AC1-8C47-57391D7E3CF6}"/>
              </a:ext>
            </a:extLst>
          </p:cNvPr>
          <p:cNvSpPr/>
          <p:nvPr/>
        </p:nvSpPr>
        <p:spPr>
          <a:xfrm>
            <a:off x="5417453" y="2607829"/>
            <a:ext cx="3020052" cy="2920968"/>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29E8446-1DE8-4CCF-B75F-504486084014}"/>
              </a:ext>
            </a:extLst>
          </p:cNvPr>
          <p:cNvSpPr txBox="1"/>
          <p:nvPr/>
        </p:nvSpPr>
        <p:spPr>
          <a:xfrm>
            <a:off x="5464113" y="4251789"/>
            <a:ext cx="430887" cy="1370088"/>
          </a:xfrm>
          <a:prstGeom prst="rect">
            <a:avLst/>
          </a:prstGeom>
          <a:noFill/>
        </p:spPr>
        <p:txBody>
          <a:bodyPr vert="eaVert" wrap="square" rtlCol="0">
            <a:spAutoFit/>
          </a:bodyPr>
          <a:lstStyle/>
          <a:p>
            <a:pPr algn="ctr"/>
            <a:r>
              <a:rPr lang="zh-CN" altLang="en-US" sz="1600" dirty="0">
                <a:solidFill>
                  <a:srgbClr val="FF0000"/>
                </a:solidFill>
              </a:rPr>
              <a:t>正反例样本</a:t>
            </a:r>
          </a:p>
        </p:txBody>
      </p:sp>
    </p:spTree>
    <p:extLst>
      <p:ext uri="{BB962C8B-B14F-4D97-AF65-F5344CB8AC3E}">
        <p14:creationId xmlns:p14="http://schemas.microsoft.com/office/powerpoint/2010/main" val="3765981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9DBEFF-6BF8-420E-BC6B-94A1C9EF6F7E}"/>
              </a:ext>
            </a:extLst>
          </p:cNvPr>
          <p:cNvSpPr txBox="1"/>
          <p:nvPr/>
        </p:nvSpPr>
        <p:spPr>
          <a:xfrm>
            <a:off x="445356" y="1041098"/>
            <a:ext cx="2469337" cy="2938765"/>
          </a:xfrm>
          <a:prstGeom prst="rect">
            <a:avLst/>
          </a:prstGeom>
          <a:ln>
            <a:solidFill>
              <a:schemeClr val="accent5">
                <a:lumMod val="60000"/>
                <a:lumOff val="40000"/>
              </a:schemeClr>
            </a:solidFill>
          </a:ln>
        </p:spPr>
        <p:style>
          <a:lnRef idx="2">
            <a:schemeClr val="accent1"/>
          </a:lnRef>
          <a:fillRef idx="1">
            <a:schemeClr val="lt1"/>
          </a:fillRef>
          <a:effectRef idx="0">
            <a:schemeClr val="accent1"/>
          </a:effectRef>
          <a:fontRef idx="minor">
            <a:schemeClr val="dk1"/>
          </a:fontRef>
        </p:style>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3" name="立方体 32"/>
          <p:cNvSpPr/>
          <p:nvPr/>
        </p:nvSpPr>
        <p:spPr>
          <a:xfrm>
            <a:off x="3805932" y="1037432"/>
            <a:ext cx="1800225" cy="1871662"/>
          </a:xfrm>
          <a:prstGeom prst="cube">
            <a:avLst/>
          </a:prstGeom>
        </p:spPr>
        <p:style>
          <a:lnRef idx="3">
            <a:schemeClr val="lt1"/>
          </a:lnRef>
          <a:fillRef idx="1">
            <a:schemeClr val="dk1"/>
          </a:fillRef>
          <a:effectRef idx="1">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右箭头 33"/>
          <p:cNvSpPr/>
          <p:nvPr/>
        </p:nvSpPr>
        <p:spPr>
          <a:xfrm>
            <a:off x="2653407" y="206057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右箭头 34"/>
          <p:cNvSpPr/>
          <p:nvPr/>
        </p:nvSpPr>
        <p:spPr>
          <a:xfrm>
            <a:off x="5749032" y="205422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399" name="文本框 9"/>
          <p:cNvSpPr txBox="1">
            <a:spLocks noChangeArrowheads="1"/>
          </p:cNvSpPr>
          <p:nvPr/>
        </p:nvSpPr>
        <p:spPr bwMode="auto">
          <a:xfrm>
            <a:off x="378773" y="1491734"/>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蠕变性能优劣</a:t>
            </a:r>
            <a:endParaRPr kumimoji="0" lang="en-US" altLang="zh-CN"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endParaRPr>
          </a:p>
        </p:txBody>
      </p:sp>
      <p:sp>
        <p:nvSpPr>
          <p:cNvPr id="59400" name="文本框 10"/>
          <p:cNvSpPr txBox="1">
            <a:spLocks noChangeArrowheads="1"/>
          </p:cNvSpPr>
          <p:nvPr/>
        </p:nvSpPr>
        <p:spPr bwMode="auto">
          <a:xfrm>
            <a:off x="6625697" y="1676400"/>
            <a:ext cx="13692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Superior/</a:t>
            </a:r>
          </a:p>
          <a:p>
            <a:pPr marL="0" marR="0" lvl="0" indent="0" algn="ctr" defTabSz="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Poor</a:t>
            </a:r>
            <a:endParaRPr kumimoji="0"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endParaRPr>
          </a:p>
        </p:txBody>
      </p:sp>
      <p:pic>
        <p:nvPicPr>
          <p:cNvPr id="3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9307" y="1390650"/>
            <a:ext cx="91598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虚尾箭头 38"/>
          <p:cNvSpPr/>
          <p:nvPr/>
        </p:nvSpPr>
        <p:spPr bwMode="auto">
          <a:xfrm rot="5400000">
            <a:off x="4226620" y="2970215"/>
            <a:ext cx="741361" cy="1008062"/>
          </a:xfrm>
          <a:prstGeom prst="stripedRightArrow">
            <a:avLst/>
          </a:prstGeom>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03" name="文本框 13"/>
          <p:cNvSpPr txBox="1">
            <a:spLocks noChangeArrowheads="1"/>
          </p:cNvSpPr>
          <p:nvPr/>
        </p:nvSpPr>
        <p:spPr bwMode="auto">
          <a:xfrm>
            <a:off x="5104627" y="310153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规则学习与重要度分析</a:t>
            </a:r>
          </a:p>
        </p:txBody>
      </p:sp>
      <p:sp>
        <p:nvSpPr>
          <p:cNvPr id="41" name="立方体 40"/>
          <p:cNvSpPr/>
          <p:nvPr/>
        </p:nvSpPr>
        <p:spPr bwMode="auto">
          <a:xfrm>
            <a:off x="3805932" y="3979863"/>
            <a:ext cx="1888580" cy="1871662"/>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9405"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34964" y="4581453"/>
            <a:ext cx="1123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左大括号 42"/>
          <p:cNvSpPr/>
          <p:nvPr/>
        </p:nvSpPr>
        <p:spPr bwMode="auto">
          <a:xfrm>
            <a:off x="5749032" y="3979863"/>
            <a:ext cx="431800" cy="1871662"/>
          </a:xfrm>
          <a:prstGeom prst="leftBrace">
            <a:avLst/>
          </a:prstGeom>
          <a:ln w="38100"/>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07" name="TextBox 9"/>
          <p:cNvSpPr txBox="1">
            <a:spLocks noChangeArrowheads="1"/>
          </p:cNvSpPr>
          <p:nvPr/>
        </p:nvSpPr>
        <p:spPr bwMode="auto">
          <a:xfrm>
            <a:off x="6235352" y="3852050"/>
            <a:ext cx="2578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1</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、构建决策树模型并提取规则</a:t>
            </a:r>
          </a:p>
        </p:txBody>
      </p:sp>
      <p:sp>
        <p:nvSpPr>
          <p:cNvPr id="59409" name="文本框 9"/>
          <p:cNvSpPr txBox="1">
            <a:spLocks noChangeArrowheads="1"/>
          </p:cNvSpPr>
          <p:nvPr/>
        </p:nvSpPr>
        <p:spPr bwMode="auto">
          <a:xfrm>
            <a:off x="906028" y="2451895"/>
            <a:ext cx="2123729"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蠕变属性</a:t>
            </a:r>
            <a:endParaRPr kumimoji="0" lang="en-US" altLang="zh-CN"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endParaRPr>
          </a:p>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化学成分</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endParaRPr>
          </a:p>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热处理工艺</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endParaRPr>
          </a:p>
          <a:p>
            <a:pPr marL="0" marR="0" lvl="0" indent="0" algn="ctr" defTabSz="0" rtl="0" eaLnBrk="1" fontAlgn="auto" latinLnBrk="0" hangingPunct="1">
              <a:lnSpc>
                <a:spcPct val="100000"/>
              </a:lnSpc>
              <a:spcBef>
                <a:spcPct val="0"/>
              </a:spcBef>
              <a:spcAft>
                <a:spcPts val="0"/>
              </a:spcAft>
              <a:buClrTx/>
              <a:buSzTx/>
              <a:buFontTx/>
              <a:buNone/>
              <a:tabLst/>
              <a:defRPr/>
            </a:pPr>
            <a:r>
              <a:rPr lang="zh-CN" altLang="en-US" sz="1600" dirty="0">
                <a:solidFill>
                  <a:prstClr val="black"/>
                </a:solidFill>
                <a:latin typeface="Calibri" panose="020F0502020204030204" pitchFamily="34" charset="0"/>
                <a:ea typeface="宋体" panose="02010600030101010101" pitchFamily="2" charset="-122"/>
              </a:rPr>
              <a:t>试验条件</a:t>
            </a:r>
            <a:endParaRPr lang="en-US" altLang="zh-CN" sz="1600" dirty="0">
              <a:solidFill>
                <a:prstClr val="black"/>
              </a:solidFill>
              <a:latin typeface="Calibri" panose="020F0502020204030204" pitchFamily="34" charset="0"/>
              <a:ea typeface="宋体" panose="02010600030101010101" pitchFamily="2" charset="-122"/>
            </a:endParaRPr>
          </a:p>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微观结构属性</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endParaRPr>
          </a:p>
        </p:txBody>
      </p:sp>
      <p:cxnSp>
        <p:nvCxnSpPr>
          <p:cNvPr id="47" name="直接连接符 46"/>
          <p:cNvCxnSpPr>
            <a:cxnSpLocks/>
          </p:cNvCxnSpPr>
          <p:nvPr/>
        </p:nvCxnSpPr>
        <p:spPr>
          <a:xfrm flipH="1">
            <a:off x="636960" y="1327287"/>
            <a:ext cx="1555593" cy="2518717"/>
          </a:xfrm>
          <a:prstGeom prst="line">
            <a:avLst/>
          </a:prstGeom>
        </p:spPr>
        <p:style>
          <a:lnRef idx="1">
            <a:schemeClr val="dk1"/>
          </a:lnRef>
          <a:fillRef idx="0">
            <a:schemeClr val="dk1"/>
          </a:fillRef>
          <a:effectRef idx="0">
            <a:schemeClr val="dk1"/>
          </a:effectRef>
          <a:fontRef idx="minor">
            <a:schemeClr val="tx1"/>
          </a:fontRef>
        </p:style>
      </p:cxnSp>
      <p:sp>
        <p:nvSpPr>
          <p:cNvPr id="21" name="标题 1">
            <a:extLst>
              <a:ext uri="{FF2B5EF4-FFF2-40B4-BE49-F238E27FC236}">
                <a16:creationId xmlns:a16="http://schemas.microsoft.com/office/drawing/2014/main" id="{FBBFDBD6-B239-47F5-862B-55460384F2AE}"/>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）蠕变性能优化的规则抽取</a:t>
            </a:r>
          </a:p>
        </p:txBody>
      </p:sp>
      <p:sp>
        <p:nvSpPr>
          <p:cNvPr id="22" name="TextBox 18">
            <a:extLst>
              <a:ext uri="{FF2B5EF4-FFF2-40B4-BE49-F238E27FC236}">
                <a16:creationId xmlns:a16="http://schemas.microsoft.com/office/drawing/2014/main" id="{451CBB39-995F-4C7D-B609-DB7CCA22966F}"/>
              </a:ext>
            </a:extLst>
          </p:cNvPr>
          <p:cNvSpPr txBox="1">
            <a:spLocks noChangeArrowheads="1"/>
          </p:cNvSpPr>
          <p:nvPr/>
        </p:nvSpPr>
        <p:spPr bwMode="auto">
          <a:xfrm>
            <a:off x="6180832" y="5537755"/>
            <a:ext cx="29276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2</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、基于决策树模型分析各个成因的重要度</a:t>
            </a:r>
          </a:p>
        </p:txBody>
      </p:sp>
      <p:sp>
        <p:nvSpPr>
          <p:cNvPr id="5" name="矩形 4">
            <a:extLst>
              <a:ext uri="{FF2B5EF4-FFF2-40B4-BE49-F238E27FC236}">
                <a16:creationId xmlns:a16="http://schemas.microsoft.com/office/drawing/2014/main" id="{C3B86093-D3EF-4D6B-B1C7-478DDEF150BB}"/>
              </a:ext>
            </a:extLst>
          </p:cNvPr>
          <p:cNvSpPr/>
          <p:nvPr/>
        </p:nvSpPr>
        <p:spPr>
          <a:xfrm>
            <a:off x="6443755" y="1029062"/>
            <a:ext cx="1733168" cy="400110"/>
          </a:xfrm>
          <a:prstGeom prst="rect">
            <a:avLst/>
          </a:prstGeom>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蠕变性能优劣</a:t>
            </a:r>
            <a:endPar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D4544737-53F8-458F-8790-B89E3A42DE4D}"/>
              </a:ext>
            </a:extLst>
          </p:cNvPr>
          <p:cNvSpPr txBox="1"/>
          <p:nvPr/>
        </p:nvSpPr>
        <p:spPr>
          <a:xfrm>
            <a:off x="463459" y="1041099"/>
            <a:ext cx="252267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蠕变性能数据</a:t>
            </a:r>
          </a:p>
        </p:txBody>
      </p:sp>
      <p:pic>
        <p:nvPicPr>
          <p:cNvPr id="23" name="图片 22">
            <a:extLst>
              <a:ext uri="{FF2B5EF4-FFF2-40B4-BE49-F238E27FC236}">
                <a16:creationId xmlns:a16="http://schemas.microsoft.com/office/drawing/2014/main" id="{E95145A4-D96A-4ED3-A164-17D615EE06BD}"/>
              </a:ext>
            </a:extLst>
          </p:cNvPr>
          <p:cNvPicPr>
            <a:picLocks noChangeAspect="1"/>
          </p:cNvPicPr>
          <p:nvPr/>
        </p:nvPicPr>
        <p:blipFill>
          <a:blip r:embed="rId6"/>
          <a:stretch>
            <a:fillRect/>
          </a:stretch>
        </p:blipFill>
        <p:spPr>
          <a:xfrm>
            <a:off x="395829" y="4069033"/>
            <a:ext cx="3152815" cy="2408434"/>
          </a:xfrm>
          <a:prstGeom prst="rect">
            <a:avLst/>
          </a:prstGeom>
        </p:spPr>
      </p:pic>
      <p:sp>
        <p:nvSpPr>
          <p:cNvPr id="4" name="箭头: 虚尾 3">
            <a:extLst>
              <a:ext uri="{FF2B5EF4-FFF2-40B4-BE49-F238E27FC236}">
                <a16:creationId xmlns:a16="http://schemas.microsoft.com/office/drawing/2014/main" id="{061A7A8D-2457-451D-BAC9-8E199CB74056}"/>
              </a:ext>
            </a:extLst>
          </p:cNvPr>
          <p:cNvSpPr/>
          <p:nvPr/>
        </p:nvSpPr>
        <p:spPr>
          <a:xfrm flipH="1">
            <a:off x="3517280" y="4915694"/>
            <a:ext cx="268288" cy="457522"/>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0523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4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4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9403" grpId="0"/>
      <p:bldP spid="41" grpId="0" animBg="1"/>
      <p:bldP spid="43" grpId="0" animBg="1"/>
      <p:bldP spid="59407" grpId="0"/>
      <p:bldP spid="22" grpId="0"/>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D4E12-C887-4BB2-8CBF-8CB4A297D885}"/>
              </a:ext>
            </a:extLst>
          </p:cNvPr>
          <p:cNvSpPr>
            <a:spLocks noGrp="1"/>
          </p:cNvSpPr>
          <p:nvPr>
            <p:ph type="title"/>
          </p:nvPr>
        </p:nvSpPr>
        <p:spPr>
          <a:xfrm>
            <a:off x="827584" y="0"/>
            <a:ext cx="8229600" cy="796950"/>
          </a:xfrm>
        </p:spPr>
        <p:txBody>
          <a:bodyPr>
            <a:normAutofit fontScale="90000"/>
          </a:bodyPr>
          <a:lstStyle/>
          <a:p>
            <a:r>
              <a:rPr lang="zh-CN" altLang="en-US" sz="2400" dirty="0">
                <a:solidFill>
                  <a:srgbClr val="FF0000"/>
                </a:solidFill>
              </a:rPr>
              <a:t>预计开展工作三</a:t>
            </a:r>
            <a:br>
              <a:rPr lang="en-US" altLang="zh-CN" sz="2400" dirty="0">
                <a:solidFill>
                  <a:srgbClr val="FF0000"/>
                </a:solidFill>
              </a:rPr>
            </a:br>
            <a:r>
              <a:rPr lang="zh-CN" altLang="en-US" sz="2400" dirty="0">
                <a:solidFill>
                  <a:srgbClr val="FF0000"/>
                </a:solidFill>
              </a:rPr>
              <a:t>高温合金机器学习平台算法规范和接口的集成</a:t>
            </a:r>
            <a:endParaRPr lang="zh-CN" altLang="en-US" sz="2600" dirty="0">
              <a:solidFill>
                <a:srgbClr val="FF0000"/>
              </a:solidFill>
            </a:endParaRPr>
          </a:p>
        </p:txBody>
      </p:sp>
      <p:pic>
        <p:nvPicPr>
          <p:cNvPr id="5" name="图片 4">
            <a:extLst>
              <a:ext uri="{FF2B5EF4-FFF2-40B4-BE49-F238E27FC236}">
                <a16:creationId xmlns:a16="http://schemas.microsoft.com/office/drawing/2014/main" id="{340269B8-6809-47E1-B7D4-5BDB87074C54}"/>
              </a:ext>
            </a:extLst>
          </p:cNvPr>
          <p:cNvPicPr>
            <a:picLocks noChangeAspect="1"/>
          </p:cNvPicPr>
          <p:nvPr/>
        </p:nvPicPr>
        <p:blipFill>
          <a:blip r:embed="rId2"/>
          <a:stretch>
            <a:fillRect/>
          </a:stretch>
        </p:blipFill>
        <p:spPr>
          <a:xfrm>
            <a:off x="91887" y="1491308"/>
            <a:ext cx="4156304" cy="3003579"/>
          </a:xfrm>
          <a:prstGeom prst="rect">
            <a:avLst/>
          </a:prstGeom>
        </p:spPr>
      </p:pic>
      <p:pic>
        <p:nvPicPr>
          <p:cNvPr id="55" name="图片 54">
            <a:extLst>
              <a:ext uri="{FF2B5EF4-FFF2-40B4-BE49-F238E27FC236}">
                <a16:creationId xmlns:a16="http://schemas.microsoft.com/office/drawing/2014/main" id="{AD80C01B-A044-4CFD-97BE-7CC064CDEA21}"/>
              </a:ext>
            </a:extLst>
          </p:cNvPr>
          <p:cNvPicPr>
            <a:picLocks noChangeAspect="1"/>
          </p:cNvPicPr>
          <p:nvPr/>
        </p:nvPicPr>
        <p:blipFill>
          <a:blip r:embed="rId3"/>
          <a:stretch>
            <a:fillRect/>
          </a:stretch>
        </p:blipFill>
        <p:spPr>
          <a:xfrm>
            <a:off x="4932040" y="1505542"/>
            <a:ext cx="4093297" cy="3003578"/>
          </a:xfrm>
          <a:prstGeom prst="rect">
            <a:avLst/>
          </a:prstGeom>
        </p:spPr>
      </p:pic>
      <p:sp>
        <p:nvSpPr>
          <p:cNvPr id="6" name="文本框 5">
            <a:extLst>
              <a:ext uri="{FF2B5EF4-FFF2-40B4-BE49-F238E27FC236}">
                <a16:creationId xmlns:a16="http://schemas.microsoft.com/office/drawing/2014/main" id="{F8976803-FF89-4072-B8DB-022C866B834A}"/>
              </a:ext>
            </a:extLst>
          </p:cNvPr>
          <p:cNvSpPr txBox="1"/>
          <p:nvPr/>
        </p:nvSpPr>
        <p:spPr>
          <a:xfrm>
            <a:off x="827584" y="980114"/>
            <a:ext cx="2852318" cy="461665"/>
          </a:xfrm>
          <a:prstGeom prst="rect">
            <a:avLst/>
          </a:prstGeom>
          <a:noFill/>
        </p:spPr>
        <p:txBody>
          <a:bodyPr wrap="square" rtlCol="0">
            <a:spAutoFit/>
          </a:bodyPr>
          <a:lstStyle/>
          <a:p>
            <a:pPr algn="ctr"/>
            <a:r>
              <a:rPr lang="zh-CN" altLang="en-US" sz="2400" b="1" dirty="0">
                <a:solidFill>
                  <a:srgbClr val="FF0000"/>
                </a:solidFill>
              </a:rPr>
              <a:t>机器学习算法规范</a:t>
            </a:r>
          </a:p>
        </p:txBody>
      </p:sp>
      <p:sp>
        <p:nvSpPr>
          <p:cNvPr id="56" name="文本框 55">
            <a:extLst>
              <a:ext uri="{FF2B5EF4-FFF2-40B4-BE49-F238E27FC236}">
                <a16:creationId xmlns:a16="http://schemas.microsoft.com/office/drawing/2014/main" id="{292DC764-BEE3-48F5-8B11-1B8658B0C99E}"/>
              </a:ext>
            </a:extLst>
          </p:cNvPr>
          <p:cNvSpPr txBox="1"/>
          <p:nvPr/>
        </p:nvSpPr>
        <p:spPr>
          <a:xfrm>
            <a:off x="5821813" y="983269"/>
            <a:ext cx="2752818" cy="461665"/>
          </a:xfrm>
          <a:prstGeom prst="rect">
            <a:avLst/>
          </a:prstGeom>
          <a:noFill/>
        </p:spPr>
        <p:txBody>
          <a:bodyPr wrap="square" rtlCol="0">
            <a:spAutoFit/>
          </a:bodyPr>
          <a:lstStyle>
            <a:defPPr>
              <a:defRPr lang="zh-CN"/>
            </a:defPPr>
            <a:lvl1pPr algn="ctr">
              <a:defRPr sz="2400" b="1">
                <a:solidFill>
                  <a:srgbClr val="FF0000"/>
                </a:solidFill>
              </a:defRPr>
            </a:lvl1pPr>
          </a:lstStyle>
          <a:p>
            <a:r>
              <a:rPr lang="zh-CN" altLang="en-US" dirty="0"/>
              <a:t>机器学习算法接口</a:t>
            </a:r>
          </a:p>
        </p:txBody>
      </p:sp>
      <p:sp>
        <p:nvSpPr>
          <p:cNvPr id="7" name="加号 6">
            <a:extLst>
              <a:ext uri="{FF2B5EF4-FFF2-40B4-BE49-F238E27FC236}">
                <a16:creationId xmlns:a16="http://schemas.microsoft.com/office/drawing/2014/main" id="{9E0C60C9-1358-4D4F-9758-556460DAFCBF}"/>
              </a:ext>
            </a:extLst>
          </p:cNvPr>
          <p:cNvSpPr/>
          <p:nvPr/>
        </p:nvSpPr>
        <p:spPr>
          <a:xfrm>
            <a:off x="4294312" y="2595008"/>
            <a:ext cx="648072" cy="652005"/>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837E78D3-E745-46E0-A792-ACBE476855F8}"/>
              </a:ext>
            </a:extLst>
          </p:cNvPr>
          <p:cNvSpPr/>
          <p:nvPr/>
        </p:nvSpPr>
        <p:spPr>
          <a:xfrm>
            <a:off x="345031" y="5322881"/>
            <a:ext cx="8229600" cy="11037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rPr>
              <a:t>高通量并发式材料计算平台（张武老师）</a:t>
            </a:r>
          </a:p>
        </p:txBody>
      </p:sp>
      <p:sp>
        <p:nvSpPr>
          <p:cNvPr id="10" name="箭头: 下 9">
            <a:extLst>
              <a:ext uri="{FF2B5EF4-FFF2-40B4-BE49-F238E27FC236}">
                <a16:creationId xmlns:a16="http://schemas.microsoft.com/office/drawing/2014/main" id="{F88C0FF7-5E12-4E66-8F72-185D31AD0691}"/>
              </a:ext>
            </a:extLst>
          </p:cNvPr>
          <p:cNvSpPr/>
          <p:nvPr/>
        </p:nvSpPr>
        <p:spPr>
          <a:xfrm>
            <a:off x="1985711" y="4509120"/>
            <a:ext cx="476054" cy="699824"/>
          </a:xfrm>
          <a:prstGeom prst="downArrow">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下 56">
            <a:extLst>
              <a:ext uri="{FF2B5EF4-FFF2-40B4-BE49-F238E27FC236}">
                <a16:creationId xmlns:a16="http://schemas.microsoft.com/office/drawing/2014/main" id="{879B80EF-E5DE-4A3D-96B4-68CD46822B9A}"/>
              </a:ext>
            </a:extLst>
          </p:cNvPr>
          <p:cNvSpPr/>
          <p:nvPr/>
        </p:nvSpPr>
        <p:spPr>
          <a:xfrm>
            <a:off x="6772508" y="4550970"/>
            <a:ext cx="476054" cy="699824"/>
          </a:xfrm>
          <a:prstGeom prst="downArrow">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00945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2157400423"/>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b="1" dirty="0">
                          <a:solidFill>
                            <a:srgbClr val="FF0000"/>
                          </a:solidFill>
                        </a:rPr>
                        <a:t>2017</a:t>
                      </a:r>
                      <a:r>
                        <a:rPr lang="zh-CN" altLang="en-US" sz="1600" b="1" dirty="0">
                          <a:solidFill>
                            <a:srgbClr val="FF0000"/>
                          </a:solidFill>
                        </a:rPr>
                        <a:t>年</a:t>
                      </a:r>
                      <a:r>
                        <a:rPr lang="en-US" altLang="zh-CN" sz="1600" b="1" dirty="0">
                          <a:solidFill>
                            <a:srgbClr val="FF0000"/>
                          </a:solidFill>
                        </a:rPr>
                        <a:t>7</a:t>
                      </a:r>
                      <a:r>
                        <a:rPr lang="zh-CN" altLang="en-US" sz="1600" b="1" dirty="0">
                          <a:solidFill>
                            <a:srgbClr val="FF0000"/>
                          </a:solidFill>
                        </a:rPr>
                        <a:t>月</a:t>
                      </a:r>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收集</a:t>
                      </a:r>
                      <a:r>
                        <a:rPr lang="zh-CN" altLang="en-US" sz="1400" b="1" kern="1200" dirty="0">
                          <a:solidFill>
                            <a:srgbClr val="FF0000"/>
                          </a:solidFill>
                          <a:effectLst/>
                        </a:rPr>
                        <a:t>与存储</a:t>
                      </a:r>
                      <a:r>
                        <a:rPr lang="zh-CN" altLang="zh-CN" sz="1400" b="1" kern="1200" dirty="0">
                          <a:solidFill>
                            <a:srgbClr val="FF0000"/>
                          </a:solidFill>
                          <a:effectLst/>
                        </a:rPr>
                        <a:t>已有镍基单晶高温合金材料计算数据；开发主动学习的多层级交互式特征选择方法，定性定量分析各种因素对性能的影响程度</a:t>
                      </a:r>
                      <a:endParaRPr lang="zh-CN" altLang="en-US" b="1" dirty="0">
                        <a:solidFill>
                          <a:srgbClr val="FF0000"/>
                        </a:solidFill>
                      </a:endParaRPr>
                    </a:p>
                  </a:txBody>
                  <a:tcPr/>
                </a:tc>
                <a:tc>
                  <a:txBody>
                    <a:bodyPr/>
                    <a:lstStyle/>
                    <a:p>
                      <a:r>
                        <a:rPr lang="zh-CN" altLang="zh-CN" sz="1400" b="1" kern="1200" dirty="0">
                          <a:solidFill>
                            <a:srgbClr val="FF0000"/>
                          </a:solidFill>
                          <a:effectLst/>
                        </a:rPr>
                        <a:t>实践机器学习及数据挖掘方法，为提取</a:t>
                      </a:r>
                      <a:r>
                        <a:rPr lang="en-US" altLang="zh-CN" sz="1400" b="1" kern="1200" dirty="0">
                          <a:solidFill>
                            <a:srgbClr val="FF0000"/>
                          </a:solidFill>
                          <a:effectLst/>
                        </a:rPr>
                        <a:t>“</a:t>
                      </a:r>
                      <a:r>
                        <a:rPr lang="zh-CN" altLang="zh-CN" sz="1400" b="1" kern="1200" dirty="0">
                          <a:solidFill>
                            <a:srgbClr val="FF0000"/>
                          </a:solidFill>
                          <a:effectLst/>
                        </a:rPr>
                        <a:t>数据关联</a:t>
                      </a:r>
                      <a:r>
                        <a:rPr lang="en-US" altLang="zh-CN" sz="1400" b="1" kern="1200" dirty="0">
                          <a:solidFill>
                            <a:srgbClr val="FF0000"/>
                          </a:solidFill>
                          <a:effectLst/>
                        </a:rPr>
                        <a:t>”</a:t>
                      </a:r>
                      <a:r>
                        <a:rPr lang="zh-CN" altLang="zh-CN" sz="1400" b="1" kern="1200" dirty="0">
                          <a:solidFill>
                            <a:srgbClr val="FF0000"/>
                          </a:solidFill>
                          <a:effectLst/>
                        </a:rPr>
                        <a:t>规律作准备</a:t>
                      </a:r>
                      <a:endParaRPr lang="zh-CN" altLang="en-US" sz="1400" b="1" dirty="0">
                        <a:solidFill>
                          <a:srgbClr val="FF0000"/>
                        </a:solidFill>
                      </a:endParaRPr>
                    </a:p>
                  </a:txBody>
                  <a:tcPr/>
                </a:tc>
                <a:tc>
                  <a:txBody>
                    <a:bodyPr/>
                    <a:lstStyle/>
                    <a:p>
                      <a:r>
                        <a:rPr lang="zh-CN" altLang="zh-CN" sz="1400" b="1" kern="1200" dirty="0">
                          <a:solidFill>
                            <a:srgbClr val="FF0000"/>
                          </a:solidFill>
                          <a:effectLst/>
                        </a:rPr>
                        <a:t>提出一份提取已知单晶高温合金中的数据关联规律的初步报告</a:t>
                      </a:r>
                      <a:endParaRPr lang="zh-CN" altLang="en-US" sz="1400" b="1" dirty="0">
                        <a:solidFill>
                          <a:srgbClr val="FF0000"/>
                        </a:solidFill>
                      </a:endParaRPr>
                    </a:p>
                  </a:txBody>
                  <a:tcPr/>
                </a:tc>
                <a:extLst>
                  <a:ext uri="{0D108BD9-81ED-4DB2-BD59-A6C34878D82A}">
                    <a16:rowId xmlns:a16="http://schemas.microsoft.com/office/drawing/2014/main" val="10001"/>
                  </a:ext>
                </a:extLst>
              </a:tr>
              <a:tr h="1128549">
                <a:tc>
                  <a:txBody>
                    <a:bodyPr/>
                    <a:lstStyle/>
                    <a:p>
                      <a:r>
                        <a:rPr lang="en-US" altLang="zh-CN" sz="1600" b="0" dirty="0">
                          <a:solidFill>
                            <a:srgbClr val="C00000"/>
                          </a:solidFill>
                        </a:rPr>
                        <a:t>2018</a:t>
                      </a:r>
                      <a:r>
                        <a:rPr lang="zh-CN" altLang="en-US" sz="1600" b="0" dirty="0">
                          <a:solidFill>
                            <a:srgbClr val="C00000"/>
                          </a:solidFill>
                        </a:rPr>
                        <a:t>年</a:t>
                      </a:r>
                      <a:r>
                        <a:rPr lang="en-US" altLang="zh-CN" sz="1600" b="0" dirty="0">
                          <a:solidFill>
                            <a:srgbClr val="C00000"/>
                          </a:solidFill>
                        </a:rPr>
                        <a:t>7</a:t>
                      </a:r>
                      <a:r>
                        <a:rPr lang="zh-CN" altLang="en-US" sz="1600" b="0" dirty="0">
                          <a:solidFill>
                            <a:srgbClr val="C00000"/>
                          </a:solidFill>
                        </a:rPr>
                        <a:t>月</a:t>
                      </a:r>
                      <a:r>
                        <a:rPr lang="en-US" altLang="zh-CN" sz="1600" b="0" dirty="0">
                          <a:solidFill>
                            <a:srgbClr val="C00000"/>
                          </a:solidFill>
                        </a:rPr>
                        <a:t>-2019</a:t>
                      </a:r>
                      <a:r>
                        <a:rPr lang="zh-CN" altLang="en-US" sz="1600" b="0" dirty="0">
                          <a:solidFill>
                            <a:srgbClr val="C00000"/>
                          </a:solidFill>
                        </a:rPr>
                        <a:t>年</a:t>
                      </a:r>
                      <a:r>
                        <a:rPr lang="en-US" altLang="zh-CN" sz="1600" b="0" dirty="0">
                          <a:solidFill>
                            <a:srgbClr val="C00000"/>
                          </a:solidFill>
                        </a:rPr>
                        <a:t>6</a:t>
                      </a:r>
                      <a:r>
                        <a:rPr lang="zh-CN" altLang="en-US" sz="1600" b="0" dirty="0">
                          <a:solidFill>
                            <a:srgbClr val="C00000"/>
                          </a:solidFill>
                        </a:rPr>
                        <a:t>月</a:t>
                      </a:r>
                    </a:p>
                    <a:p>
                      <a:endParaRPr lang="zh-CN" altLang="en-US" b="0" dirty="0">
                        <a:solidFill>
                          <a:srgbClr val="C00000"/>
                        </a:solidFill>
                      </a:endParaRPr>
                    </a:p>
                  </a:txBody>
                  <a:tcPr/>
                </a:tc>
                <a:tc>
                  <a:txBody>
                    <a:bodyPr/>
                    <a:lstStyle/>
                    <a:p>
                      <a:r>
                        <a:rPr lang="zh-CN" altLang="zh-CN" sz="1400" b="0" kern="1200" dirty="0">
                          <a:solidFill>
                            <a:srgbClr val="C00000"/>
                          </a:solidFill>
                          <a:effectLst/>
                        </a:rPr>
                        <a:t>使用机器学习方法挖掘高温合金数据，根据不同的学习目标自适应地构造出多种学习器混合预测模型，提高对性能的预测精度</a:t>
                      </a:r>
                      <a:endParaRPr lang="zh-CN" altLang="en-US" sz="1400" b="0" dirty="0">
                        <a:solidFill>
                          <a:srgbClr val="C00000"/>
                        </a:solidFill>
                      </a:endParaRPr>
                    </a:p>
                  </a:txBody>
                  <a:tcPr/>
                </a:tc>
                <a:tc>
                  <a:txBody>
                    <a:bodyPr/>
                    <a:lstStyle/>
                    <a:p>
                      <a:r>
                        <a:rPr lang="zh-CN" altLang="zh-CN" sz="1400" b="0" kern="1200" dirty="0">
                          <a:solidFill>
                            <a:srgbClr val="C00000"/>
                          </a:solidFill>
                          <a:effectLst/>
                        </a:rPr>
                        <a:t>开展以机器学习及数据挖掘为重点的数据关联分析</a:t>
                      </a:r>
                      <a:endParaRPr lang="zh-CN" altLang="en-US" sz="1400" b="0" dirty="0">
                        <a:solidFill>
                          <a:srgbClr val="C00000"/>
                        </a:solidFill>
                      </a:endParaRPr>
                    </a:p>
                  </a:txBody>
                  <a:tcPr/>
                </a:tc>
                <a:tc>
                  <a:txBody>
                    <a:bodyPr/>
                    <a:lstStyle/>
                    <a:p>
                      <a:r>
                        <a:rPr lang="zh-Hans" altLang="en-US" sz="1400" b="0" kern="1200" dirty="0">
                          <a:solidFill>
                            <a:srgbClr val="C00000"/>
                          </a:solidFill>
                          <a:effectLst/>
                        </a:rPr>
                        <a:t>研发</a:t>
                      </a:r>
                      <a:r>
                        <a:rPr lang="zh-CN" altLang="zh-CN" sz="1400" b="0" kern="1200" dirty="0">
                          <a:solidFill>
                            <a:srgbClr val="C00000"/>
                          </a:solidFill>
                          <a:effectLst/>
                        </a:rPr>
                        <a:t>相关数据分析软件</a:t>
                      </a:r>
                      <a:endParaRPr lang="zh-CN" altLang="en-US" sz="1400" b="0" dirty="0">
                        <a:solidFill>
                          <a:srgbClr val="C00000"/>
                        </a:solidFill>
                      </a:endParaRPr>
                    </a:p>
                  </a:txBody>
                  <a:tcPr/>
                </a:tc>
                <a:extLst>
                  <a:ext uri="{0D108BD9-81ED-4DB2-BD59-A6C34878D82A}">
                    <a16:rowId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3" name="矩形 2">
            <a:extLst>
              <a:ext uri="{FF2B5EF4-FFF2-40B4-BE49-F238E27FC236}">
                <a16:creationId xmlns:a16="http://schemas.microsoft.com/office/drawing/2014/main" id="{777CEE02-4D56-EA44-AB7A-D429E17F6C9B}"/>
              </a:ext>
            </a:extLst>
          </p:cNvPr>
          <p:cNvSpPr/>
          <p:nvPr/>
        </p:nvSpPr>
        <p:spPr>
          <a:xfrm>
            <a:off x="153866" y="945132"/>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721033144"/>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dirty="0">
                          <a:solidFill>
                            <a:schemeClr val="tx1"/>
                          </a:solidFill>
                        </a:rPr>
                        <a:t>2017</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收集</a:t>
                      </a:r>
                      <a:r>
                        <a:rPr lang="zh-CN" altLang="en-US" sz="1400" kern="1200" dirty="0">
                          <a:solidFill>
                            <a:schemeClr val="tx1"/>
                          </a:solidFill>
                          <a:effectLst/>
                        </a:rPr>
                        <a:t>与存储</a:t>
                      </a:r>
                      <a:r>
                        <a:rPr lang="zh-CN" altLang="zh-CN" sz="1400" kern="1200" dirty="0">
                          <a:solidFill>
                            <a:schemeClr val="tx1"/>
                          </a:solidFill>
                          <a:effectLst/>
                        </a:rPr>
                        <a:t>已有镍基单晶高温合金材料计算数据；开发主动学习的多层级交互式特征选择方法，定性定量分析各种因素对性能的影响程度</a:t>
                      </a:r>
                      <a:endParaRPr lang="zh-CN" altLang="en-US" dirty="0">
                        <a:solidFill>
                          <a:schemeClr val="tx1"/>
                        </a:solidFill>
                      </a:endParaRPr>
                    </a:p>
                  </a:txBody>
                  <a:tcPr/>
                </a:tc>
                <a:tc>
                  <a:txBody>
                    <a:bodyPr/>
                    <a:lstStyle/>
                    <a:p>
                      <a:r>
                        <a:rPr lang="zh-CN" altLang="zh-CN" sz="1400" kern="1200" dirty="0">
                          <a:solidFill>
                            <a:schemeClr val="tx1"/>
                          </a:solidFill>
                          <a:effectLst/>
                        </a:rPr>
                        <a:t>实践机器学习及数据挖掘方法，为提取</a:t>
                      </a:r>
                      <a:r>
                        <a:rPr lang="en-US" altLang="zh-CN" sz="1400" kern="1200" dirty="0">
                          <a:solidFill>
                            <a:schemeClr val="tx1"/>
                          </a:solidFill>
                          <a:effectLst/>
                        </a:rPr>
                        <a:t>“</a:t>
                      </a:r>
                      <a:r>
                        <a:rPr lang="zh-CN" altLang="zh-CN" sz="1400" kern="1200" dirty="0">
                          <a:solidFill>
                            <a:schemeClr val="tx1"/>
                          </a:solidFill>
                          <a:effectLst/>
                        </a:rPr>
                        <a:t>数据关联</a:t>
                      </a:r>
                      <a:r>
                        <a:rPr lang="en-US" altLang="zh-CN" sz="1400" kern="1200" dirty="0">
                          <a:solidFill>
                            <a:schemeClr val="tx1"/>
                          </a:solidFill>
                          <a:effectLst/>
                        </a:rPr>
                        <a:t>”</a:t>
                      </a:r>
                      <a:r>
                        <a:rPr lang="zh-CN" altLang="zh-CN" sz="1400" kern="1200" dirty="0">
                          <a:solidFill>
                            <a:schemeClr val="tx1"/>
                          </a:solidFill>
                          <a:effectLst/>
                        </a:rPr>
                        <a:t>规律作准备</a:t>
                      </a:r>
                      <a:endParaRPr lang="zh-CN" altLang="en-US" sz="1400" dirty="0">
                        <a:solidFill>
                          <a:schemeClr val="tx1"/>
                        </a:solidFill>
                      </a:endParaRPr>
                    </a:p>
                  </a:txBody>
                  <a:tcPr/>
                </a:tc>
                <a:tc>
                  <a:txBody>
                    <a:bodyPr/>
                    <a:lstStyle/>
                    <a:p>
                      <a:r>
                        <a:rPr lang="zh-CN" altLang="zh-CN" sz="1400" kern="1200" dirty="0">
                          <a:solidFill>
                            <a:schemeClr val="tx1"/>
                          </a:solidFill>
                          <a:effectLst/>
                        </a:rPr>
                        <a:t>提出一份提取已知单晶高温合金中的数据关联规律的初步报告</a:t>
                      </a:r>
                      <a:endParaRPr lang="zh-CN" altLang="en-US" sz="1400" dirty="0">
                        <a:solidFill>
                          <a:schemeClr val="tx1"/>
                        </a:solidFill>
                      </a:endParaRPr>
                    </a:p>
                  </a:txBody>
                  <a:tcPr/>
                </a:tc>
                <a:extLst>
                  <a:ext uri="{0D108BD9-81ED-4DB2-BD59-A6C34878D82A}">
                    <a16:rowId xmlns:a16="http://schemas.microsoft.com/office/drawing/2014/main" val="10001"/>
                  </a:ext>
                </a:extLst>
              </a:tr>
              <a:tr h="1128549">
                <a:tc>
                  <a:txBody>
                    <a:bodyPr/>
                    <a:lstStyle/>
                    <a:p>
                      <a:r>
                        <a:rPr lang="en-US" altLang="zh-CN" sz="1600" b="0" dirty="0">
                          <a:solidFill>
                            <a:schemeClr val="tx1"/>
                          </a:solidFill>
                        </a:rPr>
                        <a:t>2018</a:t>
                      </a:r>
                      <a:r>
                        <a:rPr lang="zh-CN" altLang="en-US" sz="1600" b="0" dirty="0">
                          <a:solidFill>
                            <a:schemeClr val="tx1"/>
                          </a:solidFill>
                        </a:rPr>
                        <a:t>年</a:t>
                      </a:r>
                      <a:r>
                        <a:rPr lang="en-US" altLang="zh-CN" sz="1600" b="0" dirty="0">
                          <a:solidFill>
                            <a:schemeClr val="tx1"/>
                          </a:solidFill>
                        </a:rPr>
                        <a:t>7</a:t>
                      </a:r>
                      <a:r>
                        <a:rPr lang="zh-CN" altLang="en-US" sz="1600" b="0" dirty="0">
                          <a:solidFill>
                            <a:schemeClr val="tx1"/>
                          </a:solidFill>
                        </a:rPr>
                        <a:t>月</a:t>
                      </a:r>
                      <a:r>
                        <a:rPr lang="en-US" altLang="zh-CN" sz="1600" b="0" dirty="0">
                          <a:solidFill>
                            <a:schemeClr val="tx1"/>
                          </a:solidFill>
                        </a:rPr>
                        <a:t>-2019</a:t>
                      </a:r>
                      <a:r>
                        <a:rPr lang="zh-CN" altLang="en-US" sz="1600" b="0" dirty="0">
                          <a:solidFill>
                            <a:schemeClr val="tx1"/>
                          </a:solidFill>
                        </a:rPr>
                        <a:t>年</a:t>
                      </a:r>
                      <a:r>
                        <a:rPr lang="en-US" altLang="zh-CN" sz="1600" b="0" dirty="0">
                          <a:solidFill>
                            <a:schemeClr val="tx1"/>
                          </a:solidFill>
                        </a:rPr>
                        <a:t>6</a:t>
                      </a:r>
                      <a:r>
                        <a:rPr lang="zh-CN" altLang="en-US" sz="1600" b="0" dirty="0">
                          <a:solidFill>
                            <a:schemeClr val="tx1"/>
                          </a:solidFill>
                        </a:rPr>
                        <a:t>月</a:t>
                      </a:r>
                    </a:p>
                    <a:p>
                      <a:endParaRPr lang="zh-CN" altLang="en-US" b="0" dirty="0">
                        <a:solidFill>
                          <a:schemeClr val="tx1"/>
                        </a:solidFill>
                      </a:endParaRPr>
                    </a:p>
                  </a:txBody>
                  <a:tcPr/>
                </a:tc>
                <a:tc>
                  <a:txBody>
                    <a:bodyPr/>
                    <a:lstStyle/>
                    <a:p>
                      <a:r>
                        <a:rPr lang="zh-CN" altLang="zh-CN" sz="1400" b="0" kern="1200" dirty="0">
                          <a:solidFill>
                            <a:schemeClr val="tx1"/>
                          </a:solidFill>
                          <a:effectLst/>
                        </a:rPr>
                        <a:t>使用机器学习方法挖掘高温合金数据，根据不同的学习目标自适应地构造出多种学习器混合预测模型，提高对性能的预测精度</a:t>
                      </a:r>
                      <a:endParaRPr lang="zh-CN" altLang="en-US" sz="1400" b="0" dirty="0">
                        <a:solidFill>
                          <a:schemeClr val="tx1"/>
                        </a:solidFill>
                      </a:endParaRPr>
                    </a:p>
                  </a:txBody>
                  <a:tcPr/>
                </a:tc>
                <a:tc>
                  <a:txBody>
                    <a:bodyPr/>
                    <a:lstStyle/>
                    <a:p>
                      <a:r>
                        <a:rPr lang="zh-CN" altLang="zh-CN" sz="1400" b="0" kern="1200" dirty="0">
                          <a:solidFill>
                            <a:schemeClr val="tx1"/>
                          </a:solidFill>
                          <a:effectLst/>
                        </a:rPr>
                        <a:t>开展以机器学习及数据挖掘为重点的数据关联分析</a:t>
                      </a:r>
                      <a:endParaRPr lang="zh-CN" altLang="en-US" sz="1400" b="0" dirty="0">
                        <a:solidFill>
                          <a:schemeClr val="tx1"/>
                        </a:solidFill>
                      </a:endParaRPr>
                    </a:p>
                  </a:txBody>
                  <a:tcPr/>
                </a:tc>
                <a:tc>
                  <a:txBody>
                    <a:bodyPr/>
                    <a:lstStyle/>
                    <a:p>
                      <a:r>
                        <a:rPr lang="zh-Hans" altLang="en-US" sz="1400" b="0" kern="1200" dirty="0">
                          <a:solidFill>
                            <a:schemeClr val="tx1"/>
                          </a:solidFill>
                          <a:effectLst/>
                        </a:rPr>
                        <a:t>研发</a:t>
                      </a:r>
                      <a:r>
                        <a:rPr lang="zh-CN" altLang="zh-CN" sz="1400" b="0" kern="1200" dirty="0">
                          <a:solidFill>
                            <a:schemeClr val="tx1"/>
                          </a:solidFill>
                          <a:effectLst/>
                        </a:rPr>
                        <a:t>相关数据分析软件</a:t>
                      </a:r>
                      <a:endParaRPr lang="zh-CN" altLang="en-US" sz="1400" b="0" dirty="0">
                        <a:solidFill>
                          <a:schemeClr val="tx1"/>
                        </a:solidFill>
                      </a:endParaRPr>
                    </a:p>
                  </a:txBody>
                  <a:tcPr/>
                </a:tc>
                <a:extLst>
                  <a:ext uri="{0D108BD9-81ED-4DB2-BD59-A6C34878D82A}">
                    <a16:rowId xmlns:a16="http://schemas.microsoft.com/office/drawing/2014/main" val="10002"/>
                  </a:ext>
                </a:extLst>
              </a:tr>
              <a:tr h="920658">
                <a:tc>
                  <a:txBody>
                    <a:bodyPr/>
                    <a:lstStyle/>
                    <a:p>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7</a:t>
                      </a:r>
                      <a:r>
                        <a:rPr lang="zh-CN" altLang="en-US" sz="1600" b="1" dirty="0">
                          <a:solidFill>
                            <a:srgbClr val="FF0000"/>
                          </a:solidFill>
                        </a:rPr>
                        <a:t>月</a:t>
                      </a:r>
                      <a:r>
                        <a:rPr lang="en-US" altLang="zh-CN" sz="1600" b="1" dirty="0">
                          <a:solidFill>
                            <a:srgbClr val="FF0000"/>
                          </a:solidFill>
                        </a:rPr>
                        <a:t>-2020</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基于数据关联分析计算，提取规律构建高通量并发式计算数据分析与管理软件</a:t>
                      </a:r>
                      <a:endParaRPr lang="zh-CN" altLang="en-US" sz="1400" b="1" dirty="0">
                        <a:solidFill>
                          <a:srgbClr val="FF0000"/>
                        </a:solidFill>
                      </a:endParaRPr>
                    </a:p>
                  </a:txBody>
                  <a:tcPr/>
                </a:tc>
                <a:tc>
                  <a:txBody>
                    <a:bodyPr/>
                    <a:lstStyle/>
                    <a:p>
                      <a:r>
                        <a:rPr lang="zh-CN" altLang="zh-CN" sz="1400" b="1" kern="1200" dirty="0">
                          <a:solidFill>
                            <a:srgbClr val="FF0000"/>
                          </a:solidFill>
                          <a:effectLst/>
                        </a:rPr>
                        <a:t>重点为发展机器学习及数据挖掘方法提出数据关联规律</a:t>
                      </a:r>
                      <a:endParaRPr lang="zh-CN" altLang="en-US" sz="1400" b="1" dirty="0">
                        <a:solidFill>
                          <a:srgbClr val="FF0000"/>
                        </a:solidFill>
                      </a:endParaRPr>
                    </a:p>
                  </a:txBody>
                  <a:tcPr/>
                </a:tc>
                <a:tc>
                  <a:txBody>
                    <a:bodyPr/>
                    <a:lstStyle/>
                    <a:p>
                      <a:r>
                        <a:rPr lang="zh-CN" altLang="zh-CN" sz="1400" b="1" kern="1200" dirty="0">
                          <a:solidFill>
                            <a:srgbClr val="FF0000"/>
                          </a:solidFill>
                          <a:effectLst/>
                        </a:rPr>
                        <a:t>研究报告及计算软件</a:t>
                      </a:r>
                      <a:endParaRPr lang="zh-CN" altLang="en-US" sz="1400" b="1" dirty="0">
                        <a:solidFill>
                          <a:srgbClr val="FF0000"/>
                        </a:solidFill>
                      </a:endParaRPr>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5" name="矩形 4">
            <a:extLst>
              <a:ext uri="{FF2B5EF4-FFF2-40B4-BE49-F238E27FC236}">
                <a16:creationId xmlns:a16="http://schemas.microsoft.com/office/drawing/2014/main" id="{B6880F22-5A3E-5241-BA02-90DE610C5CE2}"/>
              </a:ext>
            </a:extLst>
          </p:cNvPr>
          <p:cNvSpPr/>
          <p:nvPr/>
        </p:nvSpPr>
        <p:spPr>
          <a:xfrm>
            <a:off x="144016" y="954286"/>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6528" y="0"/>
            <a:ext cx="8229600" cy="796950"/>
          </a:xfrm>
        </p:spPr>
        <p:txBody>
          <a:bodyPr/>
          <a:lstStyle/>
          <a:p>
            <a:r>
              <a:rPr lang="zh-CN" altLang="en-US" dirty="0"/>
              <a:t>工作总览</a:t>
            </a:r>
          </a:p>
        </p:txBody>
      </p:sp>
      <p:grpSp>
        <p:nvGrpSpPr>
          <p:cNvPr id="3" name="组合 2"/>
          <p:cNvGrpSpPr/>
          <p:nvPr/>
        </p:nvGrpSpPr>
        <p:grpSpPr>
          <a:xfrm>
            <a:off x="457176" y="998553"/>
            <a:ext cx="8568952" cy="4915400"/>
            <a:chOff x="251520" y="926545"/>
            <a:chExt cx="8568952" cy="4915400"/>
          </a:xfrm>
        </p:grpSpPr>
        <p:sp>
          <p:nvSpPr>
            <p:cNvPr id="80" name="矩形 79"/>
            <p:cNvSpPr/>
            <p:nvPr/>
          </p:nvSpPr>
          <p:spPr>
            <a:xfrm>
              <a:off x="251520" y="926545"/>
              <a:ext cx="2088232" cy="3222535"/>
            </a:xfrm>
            <a:prstGeom prst="rect">
              <a:avLst/>
            </a:prstGeom>
            <a:no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0" name="圆柱形 69"/>
            <p:cNvSpPr/>
            <p:nvPr/>
          </p:nvSpPr>
          <p:spPr>
            <a:xfrm>
              <a:off x="688181" y="2070968"/>
              <a:ext cx="1201813" cy="611160"/>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蠕变专利</a:t>
              </a:r>
              <a:endParaRPr lang="en-US" altLang="zh-CN" sz="1400" b="1" dirty="0">
                <a:solidFill>
                  <a:schemeClr val="tx1"/>
                </a:solidFill>
              </a:endParaRPr>
            </a:p>
            <a:p>
              <a:pPr algn="ctr"/>
              <a:r>
                <a:rPr lang="zh-CN" altLang="en-US" sz="1400" b="1" dirty="0">
                  <a:solidFill>
                    <a:schemeClr val="tx1"/>
                  </a:solidFill>
                </a:rPr>
                <a:t>数据</a:t>
              </a:r>
            </a:p>
          </p:txBody>
        </p:sp>
        <p:sp>
          <p:nvSpPr>
            <p:cNvPr id="4" name="圆柱形 3"/>
            <p:cNvSpPr/>
            <p:nvPr/>
          </p:nvSpPr>
          <p:spPr>
            <a:xfrm>
              <a:off x="683551" y="1429200"/>
              <a:ext cx="1201812" cy="56351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solidFill>
                    <a:schemeClr val="tx1"/>
                  </a:solidFill>
                </a:rPr>
                <a:t>49</a:t>
              </a:r>
              <a:r>
                <a:rPr lang="zh-CN" altLang="en-US" sz="1400" b="1" dirty="0">
                  <a:solidFill>
                    <a:schemeClr val="tx1"/>
                  </a:solidFill>
                </a:rPr>
                <a:t>篇文献</a:t>
              </a:r>
              <a:endParaRPr lang="en-US" altLang="zh-CN" sz="1400" b="1" dirty="0">
                <a:solidFill>
                  <a:schemeClr val="tx1"/>
                </a:solidFill>
              </a:endParaRPr>
            </a:p>
            <a:p>
              <a:pPr algn="ctr"/>
              <a:r>
                <a:rPr lang="zh-CN" altLang="en-US" sz="1400" b="1" dirty="0">
                  <a:solidFill>
                    <a:schemeClr val="tx1"/>
                  </a:solidFill>
                </a:rPr>
                <a:t>数据</a:t>
              </a:r>
            </a:p>
          </p:txBody>
        </p:sp>
        <p:sp>
          <p:nvSpPr>
            <p:cNvPr id="71" name="五边形 70"/>
            <p:cNvSpPr/>
            <p:nvPr/>
          </p:nvSpPr>
          <p:spPr>
            <a:xfrm>
              <a:off x="251520" y="5049857"/>
              <a:ext cx="8197080" cy="792088"/>
            </a:xfrm>
            <a:prstGeom prst="homePlat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④平台的建设</a:t>
              </a:r>
            </a:p>
          </p:txBody>
        </p:sp>
        <p:sp>
          <p:nvSpPr>
            <p:cNvPr id="81" name="TextBox 80"/>
            <p:cNvSpPr txBox="1"/>
            <p:nvPr/>
          </p:nvSpPr>
          <p:spPr>
            <a:xfrm>
              <a:off x="437433" y="1051190"/>
              <a:ext cx="1668016" cy="369332"/>
            </a:xfrm>
            <a:prstGeom prst="rect">
              <a:avLst/>
            </a:prstGeom>
            <a:noFill/>
          </p:spPr>
          <p:txBody>
            <a:bodyPr wrap="square" rtlCol="0">
              <a:spAutoFit/>
            </a:bodyPr>
            <a:lstStyle/>
            <a:p>
              <a:pPr algn="ctr"/>
              <a:r>
                <a:rPr lang="zh-CN" altLang="en-US" b="1" dirty="0"/>
                <a:t>①数据采集</a:t>
              </a:r>
            </a:p>
          </p:txBody>
        </p:sp>
        <p:sp>
          <p:nvSpPr>
            <p:cNvPr id="82" name="矩形 81"/>
            <p:cNvSpPr/>
            <p:nvPr/>
          </p:nvSpPr>
          <p:spPr>
            <a:xfrm>
              <a:off x="3203847" y="926545"/>
              <a:ext cx="2063509" cy="32225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3" y="1051346"/>
              <a:ext cx="1668016" cy="369332"/>
            </a:xfrm>
            <a:prstGeom prst="rect">
              <a:avLst/>
            </a:prstGeom>
            <a:noFill/>
          </p:spPr>
          <p:txBody>
            <a:bodyPr wrap="square" rtlCol="0">
              <a:spAutoFit/>
            </a:bodyPr>
            <a:lstStyle/>
            <a:p>
              <a:pPr algn="ctr"/>
              <a:r>
                <a:rPr lang="zh-CN" altLang="en-US" b="1" dirty="0"/>
                <a:t>②算法研究</a:t>
              </a:r>
            </a:p>
          </p:txBody>
        </p:sp>
        <p:sp>
          <p:nvSpPr>
            <p:cNvPr id="86" name="矩形 85"/>
            <p:cNvSpPr/>
            <p:nvPr/>
          </p:nvSpPr>
          <p:spPr>
            <a:xfrm>
              <a:off x="6084168" y="926545"/>
              <a:ext cx="2016224" cy="3224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332962" y="980728"/>
              <a:ext cx="1668016" cy="369332"/>
            </a:xfrm>
            <a:prstGeom prst="rect">
              <a:avLst/>
            </a:prstGeom>
            <a:noFill/>
          </p:spPr>
          <p:txBody>
            <a:bodyPr wrap="square" rtlCol="0">
              <a:spAutoFit/>
            </a:bodyPr>
            <a:lstStyle/>
            <a:p>
              <a:pPr algn="ctr"/>
              <a:r>
                <a:rPr lang="zh-Hans" altLang="en-US" b="1" dirty="0"/>
                <a:t>③实际</a:t>
              </a:r>
              <a:r>
                <a:rPr lang="zh-CN" altLang="en-US" b="1"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3716759663"/>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481909809"/>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a16="http://schemas.microsoft.com/office/drawing/2014/main"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a16="http://schemas.microsoft.com/office/drawing/2014/main"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a16="http://schemas.microsoft.com/office/drawing/2014/main"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a16="http://schemas.microsoft.com/office/drawing/2014/main"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a16="http://schemas.microsoft.com/office/drawing/2014/main" id="{D2837254-106D-A845-934B-54F923ED9ABB}"/>
                </a:ext>
              </a:extLst>
            </p:cNvPr>
            <p:cNvSpPr txBox="1"/>
            <p:nvPr/>
          </p:nvSpPr>
          <p:spPr>
            <a:xfrm>
              <a:off x="984795" y="3777196"/>
              <a:ext cx="502061" cy="369332"/>
            </a:xfrm>
            <a:prstGeom prst="rect">
              <a:avLst/>
            </a:prstGeom>
            <a:noFill/>
          </p:spPr>
          <p:txBody>
            <a:bodyPr wrap="none" rtlCol="0">
              <a:spAutoFit/>
            </a:bodyPr>
            <a:lstStyle/>
            <a:p>
              <a:r>
                <a:rPr kumimoji="1" lang="en-US" altLang="zh-CN" dirty="0"/>
                <a:t>……</a:t>
              </a:r>
              <a:endParaRPr kumimoji="1" lang="zh-CN" altLang="en-US" dirty="0"/>
            </a:p>
          </p:txBody>
        </p:sp>
        <p:sp>
          <p:nvSpPr>
            <p:cNvPr id="27" name="圆柱形 26"/>
            <p:cNvSpPr/>
            <p:nvPr/>
          </p:nvSpPr>
          <p:spPr>
            <a:xfrm>
              <a:off x="692813" y="2748888"/>
              <a:ext cx="1192550" cy="563514"/>
            </a:xfrm>
            <a:prstGeom prst="can">
              <a:avLst/>
            </a:prstGeom>
            <a:solidFill>
              <a:schemeClr val="accent4">
                <a:lumMod val="60000"/>
                <a:lumOff val="40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国际高温合金会议数据</a:t>
              </a:r>
            </a:p>
          </p:txBody>
        </p:sp>
      </p:grpSp>
      <p:sp>
        <p:nvSpPr>
          <p:cNvPr id="29" name="圆柱形 26">
            <a:extLst>
              <a:ext uri="{FF2B5EF4-FFF2-40B4-BE49-F238E27FC236}">
                <a16:creationId xmlns:a16="http://schemas.microsoft.com/office/drawing/2014/main" id="{9DD17A76-A72B-408F-829A-36E73D1A5C39}"/>
              </a:ext>
            </a:extLst>
          </p:cNvPr>
          <p:cNvSpPr/>
          <p:nvPr/>
        </p:nvSpPr>
        <p:spPr>
          <a:xfrm>
            <a:off x="898469" y="3451171"/>
            <a:ext cx="1192550" cy="563514"/>
          </a:xfrm>
          <a:prstGeom prst="can">
            <a:avLst/>
          </a:prstGeom>
          <a:solidFill>
            <a:schemeClr val="accent2">
              <a:lumMod val="40000"/>
              <a:lumOff val="60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b="1" dirty="0">
                <a:solidFill>
                  <a:schemeClr val="tx1"/>
                </a:solidFill>
              </a:rPr>
              <a:t>60</a:t>
            </a:r>
            <a:r>
              <a:rPr lang="zh-CN" altLang="en-US" sz="1400" b="1" dirty="0">
                <a:solidFill>
                  <a:schemeClr val="tx1"/>
                </a:solidFill>
              </a:rPr>
              <a:t>篇文献数据</a:t>
            </a:r>
            <a:r>
              <a:rPr lang="en-US" altLang="zh-CN" sz="1400" b="1" dirty="0">
                <a:solidFill>
                  <a:schemeClr val="tx1"/>
                </a:solidFill>
              </a:rPr>
              <a:t>(</a:t>
            </a:r>
            <a:r>
              <a:rPr lang="zh-CN" altLang="en-US" sz="1400" b="1" dirty="0">
                <a:solidFill>
                  <a:schemeClr val="tx1"/>
                </a:solidFill>
              </a:rPr>
              <a:t>于涛老师</a:t>
            </a:r>
            <a:r>
              <a:rPr lang="en-US" altLang="zh-CN" sz="1400" b="1" dirty="0">
                <a:solidFill>
                  <a:schemeClr val="tx1"/>
                </a:solidFill>
              </a:rPr>
              <a:t>)</a:t>
            </a:r>
            <a:endParaRPr lang="zh-CN" altLang="en-US" sz="1400" b="1" dirty="0">
              <a:solidFill>
                <a:schemeClr val="tx1"/>
              </a:solidFill>
            </a:endParaRPr>
          </a:p>
        </p:txBody>
      </p:sp>
      <p:sp>
        <p:nvSpPr>
          <p:cNvPr id="9" name="星形: 五角 8">
            <a:extLst>
              <a:ext uri="{FF2B5EF4-FFF2-40B4-BE49-F238E27FC236}">
                <a16:creationId xmlns:a16="http://schemas.microsoft.com/office/drawing/2014/main" id="{480D11C2-567E-48E0-BAD1-69B708A3D318}"/>
              </a:ext>
            </a:extLst>
          </p:cNvPr>
          <p:cNvSpPr/>
          <p:nvPr/>
        </p:nvSpPr>
        <p:spPr>
          <a:xfrm>
            <a:off x="774743" y="3429000"/>
            <a:ext cx="284054" cy="27618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6771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5DBCEE-B639-6D44-9006-456BBBE4B918}"/>
              </a:ext>
            </a:extLst>
          </p:cNvPr>
          <p:cNvSpPr>
            <a:spLocks noGrp="1"/>
          </p:cNvSpPr>
          <p:nvPr>
            <p:ph idx="1"/>
          </p:nvPr>
        </p:nvSpPr>
        <p:spPr>
          <a:xfrm>
            <a:off x="395536" y="807516"/>
            <a:ext cx="8352928" cy="2333452"/>
          </a:xfrm>
        </p:spPr>
        <p:style>
          <a:lnRef idx="2">
            <a:schemeClr val="accent1"/>
          </a:lnRef>
          <a:fillRef idx="1">
            <a:schemeClr val="lt1"/>
          </a:fillRef>
          <a:effectRef idx="0">
            <a:schemeClr val="accent1"/>
          </a:effectRef>
          <a:fontRef idx="minor">
            <a:schemeClr val="dk1"/>
          </a:fontRef>
        </p:style>
        <p:txBody>
          <a:bodyPr>
            <a:noAutofit/>
          </a:bodyPr>
          <a:lstStyle/>
          <a:p>
            <a:pPr lvl="0">
              <a:lnSpc>
                <a:spcPct val="110000"/>
              </a:lnSpc>
              <a:buFont typeface="Wingdings" panose="05000000000000000000" pitchFamily="2" charset="2"/>
              <a:buChar char="ü"/>
            </a:pPr>
            <a:r>
              <a:rPr kumimoji="1" lang="en-US" altLang="zh-CN" sz="1600" dirty="0">
                <a:latin typeface="SimSun-ExtB" panose="02010609060101010101" pitchFamily="49" charset="-122"/>
                <a:ea typeface="SimSun-ExtB" panose="02010609060101010101" pitchFamily="49" charset="-122"/>
              </a:rPr>
              <a:t>1</a:t>
            </a:r>
            <a:r>
              <a:rPr kumimoji="1" lang="zh-CN" altLang="en-US" sz="1600" dirty="0">
                <a:latin typeface="SimSun-ExtB" panose="02010609060101010101" pitchFamily="49" charset="-122"/>
                <a:ea typeface="SimSun-ExtB" panose="02010609060101010101" pitchFamily="49" charset="-122"/>
              </a:rPr>
              <a:t>、采集和存储了一份关于“文献</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数据</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方法</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科研人员、机构”的镍基单晶高温合金材料数据库；</a:t>
            </a:r>
            <a:endParaRPr lang="zh-CN" altLang="en-US" sz="1600" dirty="0">
              <a:latin typeface="SimSun-ExtB" panose="02010609060101010101" pitchFamily="49" charset="-122"/>
              <a:ea typeface="SimSun-ExtB" panose="02010609060101010101" pitchFamily="49" charset="-122"/>
            </a:endParaRPr>
          </a:p>
          <a:p>
            <a:pPr lvl="0">
              <a:lnSpc>
                <a:spcPct val="110000"/>
              </a:lnSpc>
              <a:buFont typeface="Wingdings" panose="05000000000000000000" pitchFamily="2" charset="2"/>
              <a:buChar char="ü"/>
            </a:pPr>
            <a:r>
              <a:rPr kumimoji="1" lang="en-US" altLang="zh-CN" sz="1600" dirty="0">
                <a:latin typeface="SimSun-ExtB" panose="02010609060101010101" pitchFamily="49" charset="-122"/>
                <a:ea typeface="SimSun-ExtB" panose="02010609060101010101" pitchFamily="49" charset="-122"/>
              </a:rPr>
              <a:t>2</a:t>
            </a:r>
            <a:r>
              <a:rPr kumimoji="1" lang="zh-CN" altLang="en-US" sz="1600" dirty="0">
                <a:latin typeface="SimSun-ExtB" panose="02010609060101010101" pitchFamily="49" charset="-122"/>
                <a:ea typeface="SimSun-ExtB" panose="02010609060101010101" pitchFamily="49" charset="-122"/>
              </a:rPr>
              <a:t>、提出了镍基单晶高温合金内禀属性与属性以及性能之间关系的定量评估方法</a:t>
            </a:r>
            <a:r>
              <a:rPr kumimoji="1" lang="en-US" altLang="zh-CN" sz="1600" dirty="0">
                <a:latin typeface="SimSun-ExtB" panose="02010609060101010101" pitchFamily="49" charset="-122"/>
                <a:ea typeface="SimSun-ExtB" panose="02010609060101010101" pitchFamily="49" charset="-122"/>
              </a:rPr>
              <a:t>—</a:t>
            </a:r>
            <a:r>
              <a:rPr kumimoji="1" lang="zh-CN" altLang="en-US" sz="1600" dirty="0">
                <a:solidFill>
                  <a:srgbClr val="FF0000"/>
                </a:solidFill>
                <a:latin typeface="SimSun-ExtB" panose="02010609060101010101" pitchFamily="49" charset="-122"/>
                <a:ea typeface="SimSun-ExtB" panose="02010609060101010101" pitchFamily="49" charset="-122"/>
              </a:rPr>
              <a:t>结合基于加权评分的领域专家知识的多层级特征选择方法；</a:t>
            </a:r>
            <a:endParaRPr kumimoji="1" lang="en-US" altLang="zh-CN" sz="1600" dirty="0">
              <a:solidFill>
                <a:srgbClr val="FF0000"/>
              </a:solidFill>
              <a:latin typeface="SimSun-ExtB" panose="02010609060101010101" pitchFamily="49" charset="-122"/>
              <a:ea typeface="SimSun-ExtB" panose="02010609060101010101" pitchFamily="49" charset="-122"/>
            </a:endParaRPr>
          </a:p>
          <a:p>
            <a:pPr lvl="0">
              <a:lnSpc>
                <a:spcPct val="110000"/>
              </a:lnSpc>
              <a:buFont typeface="Wingdings" panose="05000000000000000000" pitchFamily="2" charset="2"/>
              <a:buChar char="ü"/>
            </a:pPr>
            <a:r>
              <a:rPr kumimoji="1" lang="en-US" altLang="zh-CN" sz="1600" dirty="0">
                <a:solidFill>
                  <a:srgbClr val="FF0000"/>
                </a:solidFill>
                <a:latin typeface="SimSun-ExtB" panose="02010609060101010101" pitchFamily="49" charset="-122"/>
                <a:ea typeface="SimSun-ExtB" panose="02010609060101010101" pitchFamily="49" charset="-122"/>
              </a:rPr>
              <a:t>3</a:t>
            </a:r>
            <a:r>
              <a:rPr kumimoji="1" lang="zh-CN" altLang="en-US" sz="1600" dirty="0">
                <a:solidFill>
                  <a:srgbClr val="FF0000"/>
                </a:solidFill>
                <a:latin typeface="SimSun-ExtB" panose="02010609060101010101" pitchFamily="49" charset="-122"/>
                <a:ea typeface="SimSun-ExtB" panose="02010609060101010101" pitchFamily="49" charset="-122"/>
              </a:rPr>
              <a:t>、</a:t>
            </a:r>
            <a:r>
              <a:rPr kumimoji="1" lang="zh-CN" altLang="en-US" sz="1600" dirty="0">
                <a:solidFill>
                  <a:schemeClr val="tx1"/>
                </a:solidFill>
                <a:latin typeface="SimSun-ExtB" panose="02010609060101010101" pitchFamily="49" charset="-122"/>
                <a:ea typeface="SimSun-ExtB" panose="02010609060101010101" pitchFamily="49" charset="-122"/>
              </a:rPr>
              <a:t>提出了精准高效地预测镍基单晶高温合金蠕变断裂寿命的方法</a:t>
            </a:r>
            <a:r>
              <a:rPr kumimoji="1" lang="en-US" altLang="zh-CN" sz="1600" dirty="0">
                <a:solidFill>
                  <a:schemeClr val="tx1"/>
                </a:solidFill>
                <a:latin typeface="SimSun-ExtB" panose="02010609060101010101" pitchFamily="49" charset="-122"/>
                <a:ea typeface="SimSun-ExtB" panose="02010609060101010101" pitchFamily="49" charset="-122"/>
              </a:rPr>
              <a:t>—</a:t>
            </a:r>
            <a:r>
              <a:rPr kumimoji="1" lang="zh-CN" altLang="en-US" sz="1600" dirty="0">
                <a:solidFill>
                  <a:srgbClr val="FF0000"/>
                </a:solidFill>
                <a:latin typeface="SimSun-ExtB" panose="02010609060101010101" pitchFamily="49" charset="-122"/>
                <a:ea typeface="SimSun-ExtB" panose="02010609060101010101" pitchFamily="49" charset="-122"/>
              </a:rPr>
              <a:t>结合材料多尺度属性的分而治之的机器学习方法；</a:t>
            </a:r>
          </a:p>
          <a:p>
            <a:pPr lvl="0">
              <a:lnSpc>
                <a:spcPct val="110000"/>
              </a:lnSpc>
            </a:pPr>
            <a:r>
              <a:rPr kumimoji="1" lang="en-US" altLang="zh-CN" sz="1600" b="1" dirty="0">
                <a:latin typeface="SimSun-ExtB" panose="02010609060101010101" pitchFamily="49" charset="-122"/>
                <a:ea typeface="SimSun-ExtB" panose="02010609060101010101" pitchFamily="49" charset="-122"/>
              </a:rPr>
              <a:t>3</a:t>
            </a:r>
            <a:r>
              <a:rPr kumimoji="1" lang="zh-CN" altLang="en-US" sz="1600" b="1" dirty="0">
                <a:latin typeface="SimSun-ExtB" panose="02010609060101010101" pitchFamily="49" charset="-122"/>
                <a:ea typeface="SimSun-ExtB" panose="02010609060101010101" pitchFamily="49" charset="-122"/>
              </a:rPr>
              <a:t>、目前课题组正在</a:t>
            </a:r>
            <a:r>
              <a:rPr kumimoji="1" lang="zh-CN" altLang="en-US" sz="1600" b="1" dirty="0">
                <a:solidFill>
                  <a:srgbClr val="FF0000"/>
                </a:solidFill>
                <a:latin typeface="SimSun-ExtB" panose="02010609060101010101" pitchFamily="49" charset="-122"/>
                <a:ea typeface="SimSun-ExtB" panose="02010609060101010101" pitchFamily="49" charset="-122"/>
              </a:rPr>
              <a:t>对于涛老师发来的</a:t>
            </a:r>
            <a:r>
              <a:rPr kumimoji="1" lang="en-US" altLang="zh-CN" sz="1600" b="1" dirty="0">
                <a:solidFill>
                  <a:srgbClr val="FF0000"/>
                </a:solidFill>
                <a:latin typeface="SimSun-ExtB" panose="02010609060101010101" pitchFamily="49" charset="-122"/>
                <a:ea typeface="SimSun-ExtB" panose="02010609060101010101" pitchFamily="49" charset="-122"/>
              </a:rPr>
              <a:t>60</a:t>
            </a:r>
            <a:r>
              <a:rPr kumimoji="1" lang="zh-CN" altLang="en-US" sz="1600" b="1" dirty="0">
                <a:solidFill>
                  <a:srgbClr val="FF0000"/>
                </a:solidFill>
                <a:latin typeface="SimSun-ExtB" panose="02010609060101010101" pitchFamily="49" charset="-122"/>
                <a:ea typeface="SimSun-ExtB" panose="02010609060101010101" pitchFamily="49" charset="-122"/>
              </a:rPr>
              <a:t>篇新的镍基单晶高温合金相关文献</a:t>
            </a:r>
            <a:r>
              <a:rPr kumimoji="1" lang="zh-CN" altLang="en-US" sz="1600" b="1" dirty="0">
                <a:latin typeface="SimSun-ExtB" panose="02010609060101010101" pitchFamily="49" charset="-122"/>
                <a:ea typeface="SimSun-ExtB" panose="02010609060101010101" pitchFamily="49" charset="-122"/>
              </a:rPr>
              <a:t>进行解读和数据的提取工作。</a:t>
            </a:r>
            <a:endParaRPr kumimoji="1" lang="en-US" altLang="zh-CN" sz="1600" b="1" dirty="0">
              <a:latin typeface="SimSun-ExtB" panose="02010609060101010101" pitchFamily="49" charset="-122"/>
              <a:ea typeface="SimSun-ExtB" panose="02010609060101010101" pitchFamily="49" charset="-122"/>
            </a:endParaRPr>
          </a:p>
        </p:txBody>
      </p:sp>
      <p:sp>
        <p:nvSpPr>
          <p:cNvPr id="4" name="标题 1">
            <a:extLst>
              <a:ext uri="{FF2B5EF4-FFF2-40B4-BE49-F238E27FC236}">
                <a16:creationId xmlns:a16="http://schemas.microsoft.com/office/drawing/2014/main" id="{ECA80E4B-20BB-C54F-A90F-CFF21ACC71B4}"/>
              </a:ext>
            </a:extLst>
          </p:cNvPr>
          <p:cNvSpPr>
            <a:spLocks noGrp="1"/>
          </p:cNvSpPr>
          <p:nvPr>
            <p:ph type="title"/>
          </p:nvPr>
        </p:nvSpPr>
        <p:spPr>
          <a:xfrm>
            <a:off x="914400" y="0"/>
            <a:ext cx="8229600" cy="796950"/>
          </a:xfrm>
        </p:spPr>
        <p:txBody>
          <a:bodyPr/>
          <a:lstStyle/>
          <a:p>
            <a:r>
              <a:rPr kumimoji="1" lang="zh-CN" altLang="en-US" dirty="0"/>
              <a:t>阶段工作结果列表</a:t>
            </a:r>
          </a:p>
        </p:txBody>
      </p:sp>
      <p:sp>
        <p:nvSpPr>
          <p:cNvPr id="7" name="内容占位符 2">
            <a:extLst>
              <a:ext uri="{FF2B5EF4-FFF2-40B4-BE49-F238E27FC236}">
                <a16:creationId xmlns:a16="http://schemas.microsoft.com/office/drawing/2014/main" id="{ED9F5C50-E490-40D7-B907-0B5689F9E974}"/>
              </a:ext>
            </a:extLst>
          </p:cNvPr>
          <p:cNvSpPr txBox="1">
            <a:spLocks/>
          </p:cNvSpPr>
          <p:nvPr/>
        </p:nvSpPr>
        <p:spPr>
          <a:xfrm>
            <a:off x="387558" y="3151534"/>
            <a:ext cx="8360906" cy="925538"/>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92500" lnSpcReduction="20000"/>
          </a:bodyPr>
          <a:lstStyle>
            <a:lvl1pPr marL="457200" indent="-457200" algn="l" defTabSz="0" rtl="0" eaLnBrk="0" fontAlgn="base" latinLnBrk="1" hangingPunct="0">
              <a:spcBef>
                <a:spcPct val="20000"/>
              </a:spcBef>
              <a:spcAft>
                <a:spcPct val="0"/>
              </a:spcAft>
              <a:buFontTx/>
              <a:buBlip>
                <a:blip r:embed="rId2"/>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kumimoji="1" lang="en-US" altLang="zh-CN" sz="1600" b="1" dirty="0">
                <a:latin typeface="SimSun-ExtB" panose="02010609060101010101" pitchFamily="49" charset="-122"/>
                <a:ea typeface="SimSun-ExtB" panose="02010609060101010101" pitchFamily="49" charset="-122"/>
              </a:rPr>
              <a:t>5</a:t>
            </a:r>
            <a:r>
              <a:rPr kumimoji="1" lang="zh-CN" altLang="en-US" sz="1600" b="1" dirty="0">
                <a:latin typeface="SimSun-ExtB" panose="02010609060101010101" pitchFamily="49" charset="-122"/>
                <a:ea typeface="SimSun-ExtB" panose="02010609060101010101" pitchFamily="49" charset="-122"/>
              </a:rPr>
              <a:t>、开发了高温合金机器学习平台</a:t>
            </a:r>
            <a:r>
              <a:rPr kumimoji="1" lang="en-US" altLang="zh-CN" sz="1600" b="1" dirty="0">
                <a:latin typeface="SimSun-ExtB" panose="02010609060101010101" pitchFamily="49" charset="-122"/>
                <a:ea typeface="SimSun-ExtB" panose="02010609060101010101" pitchFamily="49" charset="-122"/>
              </a:rPr>
              <a:t>V1.0</a:t>
            </a:r>
            <a:r>
              <a:rPr kumimoji="1" lang="en-US" sz="1800" b="1" dirty="0">
                <a:latin typeface="SimSun-ExtB" panose="02010609060101010101" pitchFamily="49" charset="-122"/>
                <a:ea typeface="SimSun-ExtB" panose="02010609060101010101" pitchFamily="49" charset="-122"/>
              </a:rPr>
              <a:t>；</a:t>
            </a:r>
          </a:p>
          <a:p>
            <a:pPr marL="0" indent="0">
              <a:lnSpc>
                <a:spcPct val="110000"/>
              </a:lnSpc>
              <a:buNone/>
            </a:pPr>
            <a:r>
              <a:rPr kumimoji="1" lang="en-US" altLang="zh-CN" sz="1800" b="1" dirty="0">
                <a:latin typeface="SimSun-ExtB" panose="02010609060101010101" pitchFamily="49" charset="-122"/>
                <a:ea typeface="SimSun-ExtB" panose="02010609060101010101" pitchFamily="49" charset="-122"/>
              </a:rPr>
              <a:t>	    (1)</a:t>
            </a:r>
            <a:r>
              <a:rPr kumimoji="1" lang="zh-CN" altLang="en-US" sz="1800" b="1" dirty="0">
                <a:latin typeface="SimSun-ExtB" panose="02010609060101010101" pitchFamily="49" charset="-122"/>
                <a:ea typeface="SimSun-ExtB" panose="02010609060101010101" pitchFamily="49" charset="-122"/>
              </a:rPr>
              <a:t>考虑系统集成到张武老师的高通量计算平台中；</a:t>
            </a:r>
          </a:p>
          <a:p>
            <a:pPr marL="0" indent="0">
              <a:lnSpc>
                <a:spcPct val="110000"/>
              </a:lnSpc>
              <a:buNone/>
            </a:pPr>
            <a:r>
              <a:rPr kumimoji="1" lang="zh-CN" altLang="en-US" sz="1800" b="1" dirty="0">
                <a:latin typeface="SimSun-ExtB" panose="02010609060101010101" pitchFamily="49" charset="-122"/>
                <a:ea typeface="SimSun-ExtB" panose="02010609060101010101" pitchFamily="49" charset="-122"/>
              </a:rPr>
              <a:t>    </a:t>
            </a:r>
            <a:r>
              <a:rPr kumimoji="1" lang="en-US" altLang="zh-CN" sz="1800" b="1" dirty="0">
                <a:latin typeface="SimSun-ExtB" panose="02010609060101010101" pitchFamily="49" charset="-122"/>
                <a:ea typeface="SimSun-ExtB" panose="02010609060101010101" pitchFamily="49" charset="-122"/>
              </a:rPr>
              <a:t>(2)</a:t>
            </a:r>
            <a:r>
              <a:rPr kumimoji="1" lang="zh-CN" altLang="en-US" sz="1800" b="1" dirty="0">
                <a:latin typeface="SimSun-ExtB" panose="02010609060101010101" pitchFamily="49" charset="-122"/>
                <a:ea typeface="SimSun-ExtB" panose="02010609060101010101" pitchFamily="49" charset="-122"/>
              </a:rPr>
              <a:t>准备申请软件著作权</a:t>
            </a:r>
            <a:r>
              <a:rPr kumimoji="1" lang="en-US" altLang="zh-CN" sz="1800" b="1" dirty="0">
                <a:latin typeface="SimSun-ExtB" panose="02010609060101010101" pitchFamily="49" charset="-122"/>
                <a:ea typeface="SimSun-ExtB" panose="02010609060101010101" pitchFamily="49" charset="-122"/>
              </a:rPr>
              <a:t>1</a:t>
            </a:r>
            <a:r>
              <a:rPr kumimoji="1" lang="zh-CN" altLang="en-US" sz="1800" b="1" dirty="0">
                <a:latin typeface="SimSun-ExtB" panose="02010609060101010101" pitchFamily="49" charset="-122"/>
                <a:ea typeface="SimSun-ExtB" panose="02010609060101010101" pitchFamily="49" charset="-122"/>
              </a:rPr>
              <a:t>项。</a:t>
            </a:r>
          </a:p>
          <a:p>
            <a:pPr>
              <a:lnSpc>
                <a:spcPct val="110000"/>
              </a:lnSpc>
            </a:pPr>
            <a:endParaRPr kumimoji="1" lang="en-US" altLang="zh-CN" sz="1800" b="1" dirty="0">
              <a:latin typeface="SimSun-ExtB" panose="02010609060101010101" pitchFamily="49" charset="-122"/>
              <a:ea typeface="SimSun-ExtB" panose="02010609060101010101" pitchFamily="49" charset="-122"/>
            </a:endParaRPr>
          </a:p>
          <a:p>
            <a:endParaRPr kumimoji="1" lang="en-US" sz="3200" dirty="0">
              <a:latin typeface="SimSun-ExtB" panose="02010609060101010101" pitchFamily="49" charset="-122"/>
              <a:ea typeface="SimSun-ExtB" panose="02010609060101010101" pitchFamily="49" charset="-122"/>
            </a:endParaRPr>
          </a:p>
        </p:txBody>
      </p:sp>
      <p:sp>
        <p:nvSpPr>
          <p:cNvPr id="8" name="内容占位符 2">
            <a:extLst>
              <a:ext uri="{FF2B5EF4-FFF2-40B4-BE49-F238E27FC236}">
                <a16:creationId xmlns:a16="http://schemas.microsoft.com/office/drawing/2014/main" id="{B88A074E-2A05-4E9D-AA33-39054F5B5C58}"/>
              </a:ext>
            </a:extLst>
          </p:cNvPr>
          <p:cNvSpPr txBox="1">
            <a:spLocks/>
          </p:cNvSpPr>
          <p:nvPr/>
        </p:nvSpPr>
        <p:spPr>
          <a:xfrm>
            <a:off x="387558" y="4104456"/>
            <a:ext cx="8360906" cy="2636912"/>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457200" indent="-457200" algn="l" defTabSz="0" rtl="0" eaLnBrk="0" fontAlgn="base" latinLnBrk="1" hangingPunct="0">
              <a:spcBef>
                <a:spcPct val="20000"/>
              </a:spcBef>
              <a:spcAft>
                <a:spcPct val="0"/>
              </a:spcAft>
              <a:buFontTx/>
              <a:buBlip>
                <a:blip r:embed="rId2"/>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kumimoji="1" lang="en-US" altLang="zh-CN" sz="1600" b="1" dirty="0">
                <a:latin typeface="SimSun-ExtB" panose="02010609060101010101" pitchFamily="49" charset="-122"/>
                <a:ea typeface="SimSun-ExtB" panose="02010609060101010101" pitchFamily="49" charset="-122"/>
              </a:rPr>
              <a:t>6</a:t>
            </a:r>
            <a:r>
              <a:rPr kumimoji="1" lang="zh-CN" altLang="en-US" sz="1600" b="1" dirty="0">
                <a:latin typeface="SimSun-ExtB" panose="02010609060101010101" pitchFamily="49" charset="-122"/>
                <a:ea typeface="SimSun-ExtB" panose="02010609060101010101" pitchFamily="49" charset="-122"/>
              </a:rPr>
              <a:t>、已经发表</a:t>
            </a:r>
            <a:r>
              <a:rPr kumimoji="1" lang="en-US" altLang="zh-CN" sz="1600" b="1" dirty="0">
                <a:latin typeface="SimSun-ExtB" panose="02010609060101010101" pitchFamily="49" charset="-122"/>
                <a:ea typeface="SimSun-ExtB" panose="02010609060101010101" pitchFamily="49" charset="-122"/>
              </a:rPr>
              <a:t>1</a:t>
            </a:r>
            <a:r>
              <a:rPr kumimoji="1" lang="zh-CN" altLang="en-US" sz="1600" b="1" dirty="0">
                <a:latin typeface="SimSun-ExtB" panose="02010609060101010101" pitchFamily="49" charset="-122"/>
                <a:ea typeface="SimSun-ExtB" panose="02010609060101010101" pitchFamily="49" charset="-122"/>
              </a:rPr>
              <a:t>篇论文，撰写好了</a:t>
            </a:r>
            <a:r>
              <a:rPr kumimoji="1" lang="en-US" altLang="zh-CN" sz="1600" b="1" dirty="0">
                <a:latin typeface="SimSun-ExtB" panose="02010609060101010101" pitchFamily="49" charset="-122"/>
                <a:ea typeface="SimSun-ExtB" panose="02010609060101010101" pitchFamily="49" charset="-122"/>
              </a:rPr>
              <a:t>2</a:t>
            </a:r>
            <a:r>
              <a:rPr kumimoji="1" lang="zh-CN" altLang="en-US" sz="1600" b="1" dirty="0">
                <a:latin typeface="SimSun-ExtB" panose="02010609060101010101" pitchFamily="49" charset="-122"/>
                <a:ea typeface="SimSun-ExtB" panose="02010609060101010101" pitchFamily="49" charset="-122"/>
              </a:rPr>
              <a:t>篇论文，准备申请专利</a:t>
            </a:r>
            <a:r>
              <a:rPr kumimoji="1" lang="en-US" altLang="zh-CN" sz="1600" b="1" dirty="0">
                <a:latin typeface="SimSun-ExtB" panose="02010609060101010101" pitchFamily="49" charset="-122"/>
                <a:ea typeface="SimSun-ExtB" panose="02010609060101010101" pitchFamily="49" charset="-122"/>
              </a:rPr>
              <a:t>1</a:t>
            </a:r>
            <a:r>
              <a:rPr kumimoji="1" lang="zh-CN" altLang="en-US" sz="1600" b="1" dirty="0">
                <a:latin typeface="SimSun-ExtB" panose="02010609060101010101" pitchFamily="49" charset="-122"/>
                <a:ea typeface="SimSun-ExtB" panose="02010609060101010101" pitchFamily="49" charset="-122"/>
              </a:rPr>
              <a:t>项</a:t>
            </a:r>
          </a:p>
          <a:p>
            <a:pPr lvl="1">
              <a:lnSpc>
                <a:spcPct val="110000"/>
              </a:lnSpc>
            </a:pPr>
            <a:r>
              <a:rPr lang="en-US" altLang="zh-CN" sz="1300" b="1" dirty="0">
                <a:latin typeface="SimSun-ExtB" panose="02010609060101010101" pitchFamily="49" charset="-122"/>
                <a:ea typeface="SimSun-ExtB" panose="02010609060101010101" pitchFamily="49" charset="-122"/>
              </a:rPr>
              <a:t>(1) Yue Liu, Junming Wu, Guano Yang*, Tianlu Zhao, Siqi Shi*, Predicting the onset temperature (</a:t>
            </a:r>
            <a:r>
              <a:rPr lang="en-US" altLang="zh-CN" sz="1300" b="1" i="1" dirty="0">
                <a:latin typeface="SimSun-ExtB" panose="02010609060101010101" pitchFamily="49" charset="-122"/>
                <a:ea typeface="SimSun-ExtB" panose="02010609060101010101" pitchFamily="49" charset="-122"/>
              </a:rPr>
              <a:t>Tg</a:t>
            </a:r>
            <a:r>
              <a:rPr lang="en-US" altLang="zh-CN" sz="1300" b="1" dirty="0">
                <a:latin typeface="SimSun-ExtB" panose="02010609060101010101" pitchFamily="49" charset="-122"/>
                <a:ea typeface="SimSun-ExtB" panose="02010609060101010101" pitchFamily="49" charset="-122"/>
              </a:rPr>
              <a:t>) of GexSe1-x glass transition: A feature selection based two-stage support vector regression method, Science Bulletin, 2019.(</a:t>
            </a:r>
            <a:r>
              <a:rPr lang="zh-CN" altLang="en-US" sz="1300" b="1" dirty="0">
                <a:solidFill>
                  <a:srgbClr val="FF0000"/>
                </a:solidFill>
                <a:latin typeface="SimSun-ExtB" panose="02010609060101010101" pitchFamily="49" charset="-122"/>
                <a:ea typeface="SimSun-ExtB" panose="02010609060101010101" pitchFamily="49" charset="-122"/>
              </a:rPr>
              <a:t>已发表录用</a:t>
            </a:r>
            <a:r>
              <a:rPr lang="zh-CN" altLang="en-US" sz="1300" b="1" dirty="0">
                <a:latin typeface="SimSun-ExtB" panose="02010609060101010101" pitchFamily="49" charset="-122"/>
                <a:ea typeface="SimSun-ExtB" panose="02010609060101010101" pitchFamily="49" charset="-122"/>
              </a:rPr>
              <a:t>）</a:t>
            </a:r>
            <a:endParaRPr lang="en-US" altLang="zh-CN" sz="1300" b="1" dirty="0">
              <a:latin typeface="SimSun-ExtB" panose="02010609060101010101" pitchFamily="49" charset="-122"/>
              <a:ea typeface="SimSun-ExtB" panose="02010609060101010101" pitchFamily="49" charset="-122"/>
            </a:endParaRPr>
          </a:p>
          <a:p>
            <a:pPr lvl="1">
              <a:lnSpc>
                <a:spcPct val="110000"/>
              </a:lnSpc>
            </a:pPr>
            <a:r>
              <a:rPr lang="en-US" altLang="zh-CN" sz="1300" b="1" dirty="0">
                <a:latin typeface="SimSun-ExtB" panose="02010609060101010101" pitchFamily="49" charset="-122"/>
                <a:ea typeface="SimSun-ExtB" panose="02010609060101010101" pitchFamily="49" charset="-122"/>
              </a:rPr>
              <a:t>(2)Yue Liu, Junming Wu, Siqi Shi. </a:t>
            </a:r>
            <a:r>
              <a:rPr lang="en-US" altLang="zh-CN" sz="1300" b="1" dirty="0">
                <a:solidFill>
                  <a:srgbClr val="FF0000"/>
                </a:solidFill>
                <a:latin typeface="SimSun-ExtB" panose="02010609060101010101" pitchFamily="49" charset="-122"/>
                <a:ea typeface="SimSun-ExtB" panose="02010609060101010101" pitchFamily="49" charset="-122"/>
              </a:rPr>
              <a:t>Multi-layer Feature Selection Incorporating Weighted Score-based Expert Knowledge toward Modelling Materials with Targeted Properties</a:t>
            </a:r>
            <a:r>
              <a:rPr lang="en-US" altLang="zh-CN" sz="1300" b="1" dirty="0">
                <a:latin typeface="SimSun-ExtB" panose="02010609060101010101" pitchFamily="49" charset="-122"/>
                <a:ea typeface="SimSun-ExtB" panose="02010609060101010101" pitchFamily="49" charset="-122"/>
              </a:rPr>
              <a:t>[J]. npj Computational materials, 2019, 8. (</a:t>
            </a:r>
            <a:r>
              <a:rPr lang="zh-CN" altLang="en-US" sz="1300" b="1" dirty="0">
                <a:latin typeface="SimSun-ExtB" panose="02010609060101010101" pitchFamily="49" charset="-122"/>
                <a:ea typeface="SimSun-ExtB" panose="02010609060101010101" pitchFamily="49" charset="-122"/>
              </a:rPr>
              <a:t>待投稿</a:t>
            </a:r>
            <a:r>
              <a:rPr lang="en-US" altLang="zh-CN" sz="1300" b="1" dirty="0">
                <a:latin typeface="SimSun-ExtB" panose="02010609060101010101" pitchFamily="49" charset="-122"/>
                <a:ea typeface="SimSun-ExtB" panose="02010609060101010101" pitchFamily="49" charset="-122"/>
              </a:rPr>
              <a:t>,  npj Computational materials)</a:t>
            </a:r>
          </a:p>
          <a:p>
            <a:pPr lvl="1">
              <a:lnSpc>
                <a:spcPct val="110000"/>
              </a:lnSpc>
            </a:pPr>
            <a:r>
              <a:rPr lang="en-US" altLang="zh-CN" sz="1300" b="1" dirty="0">
                <a:latin typeface="SimSun-ExtB" panose="02010609060101010101" pitchFamily="49" charset="-122"/>
                <a:ea typeface="SimSun-ExtB" panose="02010609060101010101" pitchFamily="49" charset="-122"/>
              </a:rPr>
              <a:t>(3)</a:t>
            </a:r>
            <a:r>
              <a:rPr lang="en-US" altLang="zh-CN" sz="1300" b="1" dirty="0">
                <a:solidFill>
                  <a:srgbClr val="FF0000"/>
                </a:solidFill>
                <a:latin typeface="SimSun-ExtB" panose="02010609060101010101" pitchFamily="49" charset="-122"/>
                <a:ea typeface="SimSun-ExtB" panose="02010609060101010101" pitchFamily="49" charset="-122"/>
              </a:rPr>
              <a:t> </a:t>
            </a:r>
            <a:r>
              <a:rPr lang="en-US" altLang="zh-CN" sz="1300" b="1" dirty="0">
                <a:latin typeface="SimSun-ExtB" panose="02010609060101010101" pitchFamily="49" charset="-122"/>
                <a:ea typeface="SimSun-ExtB" panose="02010609060101010101" pitchFamily="49" charset="-122"/>
              </a:rPr>
              <a:t>Yue Liu, Junming Wu, Zhichao Wang, Xiaogang Lu, Siqi Shi, Chongyu Wang, Tao Yue. </a:t>
            </a:r>
            <a:r>
              <a:rPr lang="en-US" altLang="zh-CN" sz="1300" b="1" dirty="0">
                <a:solidFill>
                  <a:srgbClr val="FF0000"/>
                </a:solidFill>
                <a:latin typeface="SimSun-ExtB" panose="02010609060101010101" pitchFamily="49" charset="-122"/>
                <a:ea typeface="SimSun-ExtB" panose="02010609060101010101" pitchFamily="49" charset="-122"/>
              </a:rPr>
              <a:t>Predicting the creep rupture life of Ni-based single crystal superalloy using divide-and-conquer based machine learning combined with materials multi-category factors</a:t>
            </a:r>
            <a:r>
              <a:rPr lang="en-US" altLang="zh-CN" sz="1300" b="1" dirty="0">
                <a:latin typeface="SimSun-ExtB" panose="02010609060101010101" pitchFamily="49" charset="-122"/>
                <a:ea typeface="SimSun-ExtB" panose="02010609060101010101" pitchFamily="49" charset="-122"/>
              </a:rPr>
              <a:t>[J]. Acta Materialia, 2019, 8. (</a:t>
            </a:r>
            <a:r>
              <a:rPr lang="zh-CN" altLang="en-US" sz="1300" b="1" dirty="0">
                <a:latin typeface="SimSun-ExtB" panose="02010609060101010101" pitchFamily="49" charset="-122"/>
                <a:ea typeface="SimSun-ExtB" panose="02010609060101010101" pitchFamily="49" charset="-122"/>
              </a:rPr>
              <a:t>待投稿</a:t>
            </a:r>
            <a:r>
              <a:rPr lang="en-US" altLang="zh-CN" sz="1300" b="1" dirty="0">
                <a:latin typeface="SimSun-ExtB" panose="02010609060101010101" pitchFamily="49" charset="-122"/>
                <a:ea typeface="SimSun-ExtB" panose="02010609060101010101" pitchFamily="49" charset="-122"/>
              </a:rPr>
              <a:t>, Acta Materialia)</a:t>
            </a:r>
          </a:p>
          <a:p>
            <a:pPr lvl="1">
              <a:lnSpc>
                <a:spcPct val="110000"/>
              </a:lnSpc>
            </a:pPr>
            <a:endParaRPr lang="en-US" altLang="zh-CN" sz="1300" b="1" dirty="0">
              <a:solidFill>
                <a:srgbClr val="FF0000"/>
              </a:solidFill>
              <a:latin typeface="SimSun-ExtB" panose="02010609060101010101" pitchFamily="49" charset="-122"/>
              <a:ea typeface="SimSun-ExtB" panose="02010609060101010101" pitchFamily="49" charset="-122"/>
            </a:endParaRPr>
          </a:p>
          <a:p>
            <a:endParaRPr kumimoji="1" lang="en-US" sz="1600"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848796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22346412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42182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400" dirty="0">
                <a:solidFill>
                  <a:srgbClr val="FF0000"/>
                </a:solidFill>
              </a:rPr>
              <a:t>高温合金数据的采集与存储</a:t>
            </a:r>
          </a:p>
        </p:txBody>
      </p:sp>
      <p:pic>
        <p:nvPicPr>
          <p:cNvPr id="26" name="图片 25"/>
          <p:cNvPicPr>
            <a:picLocks noChangeAspect="1"/>
          </p:cNvPicPr>
          <p:nvPr/>
        </p:nvPicPr>
        <p:blipFill>
          <a:blip r:embed="rId3"/>
          <a:stretch>
            <a:fillRect/>
          </a:stretch>
        </p:blipFill>
        <p:spPr>
          <a:xfrm>
            <a:off x="4062212" y="3864718"/>
            <a:ext cx="4245325" cy="2649606"/>
          </a:xfrm>
          <a:prstGeom prst="rect">
            <a:avLst/>
          </a:prstGeom>
        </p:spPr>
      </p:pic>
      <p:sp>
        <p:nvSpPr>
          <p:cNvPr id="54" name="文本框 53"/>
          <p:cNvSpPr txBox="1"/>
          <p:nvPr/>
        </p:nvSpPr>
        <p:spPr>
          <a:xfrm>
            <a:off x="3633800" y="4118587"/>
            <a:ext cx="461665" cy="2129346"/>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②源数据分类与分析</a:t>
            </a:r>
          </a:p>
        </p:txBody>
      </p:sp>
      <p:sp>
        <p:nvSpPr>
          <p:cNvPr id="55" name="左箭头 54"/>
          <p:cNvSpPr/>
          <p:nvPr/>
        </p:nvSpPr>
        <p:spPr>
          <a:xfrm>
            <a:off x="2927163" y="5099608"/>
            <a:ext cx="766691" cy="399458"/>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文本框 60"/>
          <p:cNvSpPr txBox="1"/>
          <p:nvPr/>
        </p:nvSpPr>
        <p:spPr>
          <a:xfrm>
            <a:off x="3995936" y="1245547"/>
            <a:ext cx="461665" cy="197164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①数据采集与分类</a:t>
            </a:r>
          </a:p>
        </p:txBody>
      </p:sp>
      <p:pic>
        <p:nvPicPr>
          <p:cNvPr id="8" name="图片 7"/>
          <p:cNvPicPr>
            <a:picLocks noChangeAspect="1"/>
          </p:cNvPicPr>
          <p:nvPr/>
        </p:nvPicPr>
        <p:blipFill>
          <a:blip r:embed="rId4"/>
          <a:stretch>
            <a:fillRect/>
          </a:stretch>
        </p:blipFill>
        <p:spPr>
          <a:xfrm>
            <a:off x="1488430" y="5815346"/>
            <a:ext cx="1488979" cy="790512"/>
          </a:xfrm>
          <a:prstGeom prst="rect">
            <a:avLst/>
          </a:prstGeom>
        </p:spPr>
      </p:pic>
      <p:grpSp>
        <p:nvGrpSpPr>
          <p:cNvPr id="3" name="组合 2"/>
          <p:cNvGrpSpPr/>
          <p:nvPr/>
        </p:nvGrpSpPr>
        <p:grpSpPr>
          <a:xfrm>
            <a:off x="453826" y="3717032"/>
            <a:ext cx="2391334" cy="2724610"/>
            <a:chOff x="112598" y="3521218"/>
            <a:chExt cx="2939918" cy="3095227"/>
          </a:xfrm>
        </p:grpSpPr>
        <p:pic>
          <p:nvPicPr>
            <p:cNvPr id="34" name="图片 33"/>
            <p:cNvPicPr>
              <a:picLocks noChangeAspect="1"/>
            </p:cNvPicPr>
            <p:nvPr/>
          </p:nvPicPr>
          <p:blipFill>
            <a:blip r:embed="rId5"/>
            <a:stretch>
              <a:fillRect/>
            </a:stretch>
          </p:blipFill>
          <p:spPr>
            <a:xfrm>
              <a:off x="126398" y="3542128"/>
              <a:ext cx="1435252" cy="1378401"/>
            </a:xfrm>
            <a:prstGeom prst="rect">
              <a:avLst/>
            </a:prstGeom>
          </p:spPr>
        </p:pic>
        <p:pic>
          <p:nvPicPr>
            <p:cNvPr id="7" name="图片 6"/>
            <p:cNvPicPr>
              <a:picLocks noChangeAspect="1"/>
            </p:cNvPicPr>
            <p:nvPr/>
          </p:nvPicPr>
          <p:blipFill>
            <a:blip r:embed="rId6"/>
            <a:stretch>
              <a:fillRect/>
            </a:stretch>
          </p:blipFill>
          <p:spPr>
            <a:xfrm>
              <a:off x="1807876" y="3551660"/>
              <a:ext cx="996010" cy="996010"/>
            </a:xfrm>
            <a:prstGeom prst="rect">
              <a:avLst/>
            </a:prstGeom>
          </p:spPr>
        </p:pic>
        <p:pic>
          <p:nvPicPr>
            <p:cNvPr id="9" name="图片 8"/>
            <p:cNvPicPr>
              <a:picLocks noChangeAspect="1"/>
            </p:cNvPicPr>
            <p:nvPr/>
          </p:nvPicPr>
          <p:blipFill>
            <a:blip r:embed="rId7"/>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4" name="图片 3"/>
            <p:cNvPicPr>
              <a:picLocks noChangeAspect="1"/>
            </p:cNvPicPr>
            <p:nvPr/>
          </p:nvPicPr>
          <p:blipFill>
            <a:blip r:embed="rId8"/>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Nosql</a:t>
              </a: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Sql</a:t>
              </a: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数据库</a:t>
              </a:r>
            </a:p>
          </p:txBody>
        </p:sp>
      </p:grpSp>
      <p:sp>
        <p:nvSpPr>
          <p:cNvPr id="22" name="文本框 21"/>
          <p:cNvSpPr txBox="1"/>
          <p:nvPr/>
        </p:nvSpPr>
        <p:spPr>
          <a:xfrm>
            <a:off x="-36512" y="4439818"/>
            <a:ext cx="461665" cy="138026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③数据存储</a:t>
            </a:r>
          </a:p>
        </p:txBody>
      </p:sp>
      <p:pic>
        <p:nvPicPr>
          <p:cNvPr id="10" name="图片 9"/>
          <p:cNvPicPr>
            <a:picLocks noChangeAspect="1"/>
          </p:cNvPicPr>
          <p:nvPr/>
        </p:nvPicPr>
        <p:blipFill>
          <a:blip r:embed="rId9"/>
          <a:stretch>
            <a:fillRect/>
          </a:stretch>
        </p:blipFill>
        <p:spPr>
          <a:xfrm>
            <a:off x="4152827" y="802273"/>
            <a:ext cx="4659301" cy="2927549"/>
          </a:xfrm>
          <a:prstGeom prst="rect">
            <a:avLst/>
          </a:prstGeom>
        </p:spPr>
      </p:pic>
      <p:sp>
        <p:nvSpPr>
          <p:cNvPr id="5" name="箭头: 右弧形 4">
            <a:extLst>
              <a:ext uri="{FF2B5EF4-FFF2-40B4-BE49-F238E27FC236}">
                <a16:creationId xmlns:a16="http://schemas.microsoft.com/office/drawing/2014/main" id="{5AF455B3-A10E-4C3D-9276-BB700C4FA533}"/>
              </a:ext>
            </a:extLst>
          </p:cNvPr>
          <p:cNvSpPr/>
          <p:nvPr/>
        </p:nvSpPr>
        <p:spPr>
          <a:xfrm>
            <a:off x="8350463" y="3217191"/>
            <a:ext cx="461665" cy="901396"/>
          </a:xfrm>
          <a:prstGeom prst="curved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 name="文本框 12">
            <a:extLst>
              <a:ext uri="{FF2B5EF4-FFF2-40B4-BE49-F238E27FC236}">
                <a16:creationId xmlns:a16="http://schemas.microsoft.com/office/drawing/2014/main" id="{7693F2A6-F05A-499B-9AFF-41A8F210A129}"/>
              </a:ext>
            </a:extLst>
          </p:cNvPr>
          <p:cNvSpPr txBox="1"/>
          <p:nvPr/>
        </p:nvSpPr>
        <p:spPr>
          <a:xfrm>
            <a:off x="32265" y="1369554"/>
            <a:ext cx="407444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课题组自项目启动以来，都紧紧围绕项目任务书确定的指标展开工作与研究，首先一直在收集与高温合金相关的数据并对它们</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分类与入库</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，从而为后期的机器学习分析与研究奠定良好的数据基础。</a:t>
            </a:r>
          </a:p>
        </p:txBody>
      </p:sp>
      <p:sp>
        <p:nvSpPr>
          <p:cNvPr id="16" name="星形: 五角 15">
            <a:extLst>
              <a:ext uri="{FF2B5EF4-FFF2-40B4-BE49-F238E27FC236}">
                <a16:creationId xmlns:a16="http://schemas.microsoft.com/office/drawing/2014/main" id="{92848828-9F6F-4BF3-A8D6-4539EB6CBF4C}"/>
              </a:ext>
            </a:extLst>
          </p:cNvPr>
          <p:cNvSpPr/>
          <p:nvPr/>
        </p:nvSpPr>
        <p:spPr>
          <a:xfrm>
            <a:off x="118661" y="1268760"/>
            <a:ext cx="461665" cy="446865"/>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椭圆 16">
            <a:extLst>
              <a:ext uri="{FF2B5EF4-FFF2-40B4-BE49-F238E27FC236}">
                <a16:creationId xmlns:a16="http://schemas.microsoft.com/office/drawing/2014/main" id="{26D6A843-3099-405C-B64E-D0C44A7FB0FB}"/>
              </a:ext>
            </a:extLst>
          </p:cNvPr>
          <p:cNvSpPr/>
          <p:nvPr/>
        </p:nvSpPr>
        <p:spPr>
          <a:xfrm>
            <a:off x="7983501" y="1580729"/>
            <a:ext cx="648072" cy="633255"/>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文本框 17">
            <a:extLst>
              <a:ext uri="{FF2B5EF4-FFF2-40B4-BE49-F238E27FC236}">
                <a16:creationId xmlns:a16="http://schemas.microsoft.com/office/drawing/2014/main" id="{90C2488C-21C7-41C8-B18F-23F6B5A8422B}"/>
              </a:ext>
            </a:extLst>
          </p:cNvPr>
          <p:cNvSpPr txBox="1"/>
          <p:nvPr/>
        </p:nvSpPr>
        <p:spPr>
          <a:xfrm>
            <a:off x="7891268" y="1712049"/>
            <a:ext cx="8325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60</a:t>
            </a:r>
            <a:r>
              <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篇新文献</a:t>
            </a: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于涛老师</a:t>
            </a: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星形: 五角 5">
            <a:extLst>
              <a:ext uri="{FF2B5EF4-FFF2-40B4-BE49-F238E27FC236}">
                <a16:creationId xmlns:a16="http://schemas.microsoft.com/office/drawing/2014/main" id="{3EE39014-C146-4067-942A-3B8C87781655}"/>
              </a:ext>
            </a:extLst>
          </p:cNvPr>
          <p:cNvSpPr/>
          <p:nvPr/>
        </p:nvSpPr>
        <p:spPr>
          <a:xfrm>
            <a:off x="8070382" y="1481109"/>
            <a:ext cx="207145" cy="19208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9563627"/>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35369</TotalTime>
  <Words>6428</Words>
  <Application>Microsoft Office PowerPoint</Application>
  <PresentationFormat>全屏显示(4:3)</PresentationFormat>
  <Paragraphs>821</Paragraphs>
  <Slides>41</Slides>
  <Notes>33</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41</vt:i4>
      </vt:variant>
    </vt:vector>
  </HeadingPairs>
  <TitlesOfParts>
    <vt:vector size="57" baseType="lpstr">
      <vt:lpstr>SimSun-ExtB</vt:lpstr>
      <vt:lpstr>等线</vt:lpstr>
      <vt:lpstr>方正姚体</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工作总览</vt:lpstr>
      <vt:lpstr>阶段工作结果列表</vt:lpstr>
      <vt:lpstr>内容索引</vt:lpstr>
      <vt:lpstr>工作进展总览</vt:lpstr>
      <vt:lpstr>高温合金数据的采集与存储</vt:lpstr>
      <vt:lpstr>国际高温合金会议文献数据概况</vt:lpstr>
      <vt:lpstr>高温合金会议文献蠕变数据的解读</vt:lpstr>
      <vt:lpstr>60篇新的高温合金文献（于涛老师）</vt:lpstr>
      <vt:lpstr>工作进展总览</vt:lpstr>
      <vt:lpstr>结合基于加权评分的领域专家知识的多层级特征选择方法  </vt:lpstr>
      <vt:lpstr>多层级特征分析方法在蠕变性能数据中的应用</vt:lpstr>
      <vt:lpstr>稀疏属性分析——蠕变性能数据</vt:lpstr>
      <vt:lpstr>相关属性分析——蠕变性能数据</vt:lpstr>
      <vt:lpstr>冗余属性分析——蠕变性能数据</vt:lpstr>
      <vt:lpstr>待发表的成果一</vt:lpstr>
      <vt:lpstr>工作进展总览</vt:lpstr>
      <vt:lpstr>结合材料多尺度属性的分而治之的机器学习方法预测蠕变寿命      —蠕变数据采集</vt:lpstr>
      <vt:lpstr>PowerPoint 演示文稿</vt:lpstr>
      <vt:lpstr>结合材料多尺度属性的分而治之的机器学习方法预测蠕变寿命     —微观结构属性构造1</vt:lpstr>
      <vt:lpstr>基于聚类的最优回归集成学习方法预测蠕变寿命     —微观结构属性构造2</vt:lpstr>
      <vt:lpstr>结合材料多尺度属性的分而治之的机器学习方法</vt:lpstr>
      <vt:lpstr>结合材料多尺度属性的分而治之的机器学习方法 —蠕变断裂寿命预测结果与讨论</vt:lpstr>
      <vt:lpstr>结合材料多尺度属性的分而治之的机器学习方法 —蠕变断裂寿命预测结果与讨论</vt:lpstr>
      <vt:lpstr>结合材料多尺度属性的分而治之的机器学习方法                                    —新设计合金的蠕变断裂寿命预测</vt:lpstr>
      <vt:lpstr>待发表的成果</vt:lpstr>
      <vt:lpstr>工作进展总览</vt:lpstr>
      <vt:lpstr>平台总体架构</vt:lpstr>
      <vt:lpstr>平台的开发环境和运行环境</vt:lpstr>
      <vt:lpstr>高温合金机器学习平台的研发与建设</vt:lpstr>
      <vt:lpstr>预计开展工作一 —蠕变新属性的进一步引入和分析</vt:lpstr>
      <vt:lpstr>预计开展工作二 基于聚类的蠕变性能优劣关联分析与规则抽取</vt:lpstr>
      <vt:lpstr>（1）基于聚类分析的蠕变性能的正反例学习</vt:lpstr>
      <vt:lpstr>（2）蠕变性能优化的规则抽取</vt:lpstr>
      <vt:lpstr>预计开展工作三 高温合金机器学习平台算法规范和接口的集成</vt:lpstr>
      <vt:lpstr>内容索引</vt:lpstr>
      <vt:lpstr>进度计划表</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2873</cp:revision>
  <dcterms:created xsi:type="dcterms:W3CDTF">2014-12-26T05:35:01Z</dcterms:created>
  <dcterms:modified xsi:type="dcterms:W3CDTF">2019-06-23T03:34:52Z</dcterms:modified>
</cp:coreProperties>
</file>